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4"/>
  </p:sldMasterIdLst>
  <p:notesMasterIdLst>
    <p:notesMasterId r:id="rId20"/>
  </p:notesMasterIdLst>
  <p:handoutMasterIdLst>
    <p:handoutMasterId r:id="rId21"/>
  </p:handoutMasterIdLst>
  <p:sldIdLst>
    <p:sldId id="278" r:id="rId5"/>
    <p:sldId id="294" r:id="rId6"/>
    <p:sldId id="282" r:id="rId7"/>
    <p:sldId id="296" r:id="rId8"/>
    <p:sldId id="283" r:id="rId9"/>
    <p:sldId id="284" r:id="rId10"/>
    <p:sldId id="295" r:id="rId11"/>
    <p:sldId id="271" r:id="rId12"/>
    <p:sldId id="285" r:id="rId13"/>
    <p:sldId id="298" r:id="rId14"/>
    <p:sldId id="299" r:id="rId15"/>
    <p:sldId id="300" r:id="rId16"/>
    <p:sldId id="302" r:id="rId17"/>
    <p:sldId id="303" r:id="rId18"/>
    <p:sldId id="29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8058" autoAdjust="0"/>
  </p:normalViewPr>
  <p:slideViewPr>
    <p:cSldViewPr snapToGrid="0">
      <p:cViewPr varScale="1">
        <p:scale>
          <a:sx n="87" d="100"/>
          <a:sy n="87" d="100"/>
        </p:scale>
        <p:origin x="948" y="84"/>
      </p:cViewPr>
      <p:guideLst>
        <p:guide pos="3840"/>
        <p:guide orient="horz" pos="2160"/>
      </p:guideLst>
    </p:cSldViewPr>
  </p:slideViewPr>
  <p:outlineViewPr>
    <p:cViewPr>
      <p:scale>
        <a:sx n="33" d="100"/>
        <a:sy n="33" d="100"/>
      </p:scale>
      <p:origin x="0" y="-4320"/>
    </p:cViewPr>
  </p:outlineViewPr>
  <p:notesTextViewPr>
    <p:cViewPr>
      <p:scale>
        <a:sx n="3" d="2"/>
        <a:sy n="3" d="2"/>
      </p:scale>
      <p:origin x="0" y="0"/>
    </p:cViewPr>
  </p:notesTextViewPr>
  <p:sorterViewPr>
    <p:cViewPr>
      <p:scale>
        <a:sx n="100" d="100"/>
        <a:sy n="100" d="100"/>
      </p:scale>
      <p:origin x="0" y="-1757"/>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5F4DCF1-ECAF-F7A7-2FE7-5E8E893BC44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C1330B0-5BAC-7408-8C3C-78D8336840E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BC71B-6527-4638-937B-C93EB849CB02}" type="datetimeFigureOut">
              <a:rPr lang="en-US" smtClean="0"/>
              <a:t>9/21/2024</a:t>
            </a:fld>
            <a:endParaRPr lang="en-US" dirty="0"/>
          </a:p>
        </p:txBody>
      </p:sp>
      <p:sp>
        <p:nvSpPr>
          <p:cNvPr id="4" name="Footer Placeholder 3">
            <a:extLst>
              <a:ext uri="{FF2B5EF4-FFF2-40B4-BE49-F238E27FC236}">
                <a16:creationId xmlns:a16="http://schemas.microsoft.com/office/drawing/2014/main" id="{F0D7EEB3-E0A5-7440-F7ED-F59975ED1E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F548D11-7466-6432-3BF5-64A1A1FA59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FA70580-B89C-4157-871D-6B9318EE5F58}" type="slidenum">
              <a:rPr lang="en-US" smtClean="0"/>
              <a:t>‹#›</a:t>
            </a:fld>
            <a:endParaRPr lang="en-US" dirty="0"/>
          </a:p>
        </p:txBody>
      </p:sp>
    </p:spTree>
    <p:extLst>
      <p:ext uri="{BB962C8B-B14F-4D97-AF65-F5344CB8AC3E}">
        <p14:creationId xmlns:p14="http://schemas.microsoft.com/office/powerpoint/2010/main" val="294315746"/>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svg>
</file>

<file path=ppt/media/image13.png>
</file>

<file path=ppt/media/image14.svg>
</file>

<file path=ppt/media/image15.jpeg>
</file>

<file path=ppt/media/image16.jpeg>
</file>

<file path=ppt/media/image17.png>
</file>

<file path=ppt/media/image18.jpeg>
</file>

<file path=ppt/media/image19.jpg>
</file>

<file path=ppt/media/image2.jpg>
</file>

<file path=ppt/media/image3.jpeg>
</file>

<file path=ppt/media/image4.jp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5465A2-8C9C-419F-9FD8-234480873777}" type="datetimeFigureOut">
              <a:rPr lang="en-US" smtClean="0"/>
              <a:t>9/21/2024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AF00E9-A49D-4007-B3B9-A3783809E505}" type="slidenum">
              <a:rPr lang="en-US" smtClean="0"/>
              <a:t>‹#›</a:t>
            </a:fld>
            <a:endParaRPr lang="en-US" dirty="0"/>
          </a:p>
        </p:txBody>
      </p:sp>
    </p:spTree>
    <p:extLst>
      <p:ext uri="{BB962C8B-B14F-4D97-AF65-F5344CB8AC3E}">
        <p14:creationId xmlns:p14="http://schemas.microsoft.com/office/powerpoint/2010/main" val="220969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a:t>
            </a:fld>
            <a:endParaRPr lang="en-US" dirty="0"/>
          </a:p>
        </p:txBody>
      </p:sp>
    </p:spTree>
    <p:extLst>
      <p:ext uri="{BB962C8B-B14F-4D97-AF65-F5344CB8AC3E}">
        <p14:creationId xmlns:p14="http://schemas.microsoft.com/office/powerpoint/2010/main" val="21892237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CQRS: Really useful if we decide to do Event Sourcing and want to read from a Materialized View</a:t>
            </a:r>
          </a:p>
        </p:txBody>
      </p:sp>
      <p:sp>
        <p:nvSpPr>
          <p:cNvPr id="4" name="Slide Number Placeholder 3"/>
          <p:cNvSpPr>
            <a:spLocks noGrp="1"/>
          </p:cNvSpPr>
          <p:nvPr>
            <p:ph type="sldNum" sz="quarter" idx="5"/>
          </p:nvPr>
        </p:nvSpPr>
        <p:spPr/>
        <p:txBody>
          <a:bodyPr/>
          <a:lstStyle/>
          <a:p>
            <a:fld id="{E7AF00E9-A49D-4007-B3B9-A3783809E505}" type="slidenum">
              <a:rPr lang="en-US" smtClean="0"/>
              <a:t>10</a:t>
            </a:fld>
            <a:endParaRPr lang="en-US" dirty="0"/>
          </a:p>
        </p:txBody>
      </p:sp>
    </p:spTree>
    <p:extLst>
      <p:ext uri="{BB962C8B-B14F-4D97-AF65-F5344CB8AC3E}">
        <p14:creationId xmlns:p14="http://schemas.microsoft.com/office/powerpoint/2010/main" val="2372161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DDD is a HUGE topic. What I’m focusing on are two major takeaways:</a:t>
            </a:r>
          </a:p>
          <a:p>
            <a:pPr marL="171450" indent="-171450">
              <a:buFont typeface="Arial" panose="020B0604020202020204" pitchFamily="34" charset="0"/>
              <a:buChar char="•"/>
            </a:pPr>
            <a:r>
              <a:rPr lang="en-US" dirty="0"/>
              <a:t>Modeling our Core Domain after the Business and encapsulating those rules within those domain entities</a:t>
            </a:r>
          </a:p>
          <a:p>
            <a:pPr marL="171450" indent="-171450">
              <a:buFont typeface="Arial" panose="020B0604020202020204" pitchFamily="34" charset="0"/>
              <a:buChar char="•"/>
            </a:pPr>
            <a:r>
              <a:rPr lang="en-US" dirty="0"/>
              <a:t>Using that Domain to express the intent of our system</a:t>
            </a:r>
          </a:p>
        </p:txBody>
      </p:sp>
      <p:sp>
        <p:nvSpPr>
          <p:cNvPr id="4" name="Slide Number Placeholder 3"/>
          <p:cNvSpPr>
            <a:spLocks noGrp="1"/>
          </p:cNvSpPr>
          <p:nvPr>
            <p:ph type="sldNum" sz="quarter" idx="5"/>
          </p:nvPr>
        </p:nvSpPr>
        <p:spPr/>
        <p:txBody>
          <a:bodyPr/>
          <a:lstStyle/>
          <a:p>
            <a:fld id="{E7AF00E9-A49D-4007-B3B9-A3783809E505}" type="slidenum">
              <a:rPr lang="en-US" smtClean="0"/>
              <a:t>11</a:t>
            </a:fld>
            <a:endParaRPr lang="en-US" dirty="0"/>
          </a:p>
        </p:txBody>
      </p:sp>
    </p:spTree>
    <p:extLst>
      <p:ext uri="{BB962C8B-B14F-4D97-AF65-F5344CB8AC3E}">
        <p14:creationId xmlns:p14="http://schemas.microsoft.com/office/powerpoint/2010/main" val="3371728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12</a:t>
            </a:fld>
            <a:endParaRPr lang="en-US" dirty="0"/>
          </a:p>
        </p:txBody>
      </p:sp>
    </p:spTree>
    <p:extLst>
      <p:ext uri="{BB962C8B-B14F-4D97-AF65-F5344CB8AC3E}">
        <p14:creationId xmlns:p14="http://schemas.microsoft.com/office/powerpoint/2010/main" val="15150509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Thinner Application Layer: I like Steve Smith’s naming convention of “Use Cases” over “Application Layer”. Now we can actually use this layer for what it’s intended for, and that’s for our application or aggregate services – complex operations that span many aggregates.</a:t>
            </a:r>
          </a:p>
          <a:p>
            <a:endParaRPr lang="en-US" dirty="0"/>
          </a:p>
          <a:p>
            <a:r>
              <a:rPr lang="en-US" dirty="0"/>
              <a:t>Encapsulated Business Rules: Both the “Update” and “</a:t>
            </a:r>
            <a:r>
              <a:rPr lang="en-US" dirty="0" err="1"/>
              <a:t>MassUpdate</a:t>
            </a:r>
            <a:r>
              <a:rPr lang="en-US" dirty="0"/>
              <a:t>” methods were forced to adhere to the “</a:t>
            </a:r>
            <a:r>
              <a:rPr lang="en-US" dirty="0" err="1"/>
              <a:t>ToDoItems</a:t>
            </a:r>
            <a:r>
              <a:rPr lang="en-US" dirty="0"/>
              <a:t>” business rules when updating.</a:t>
            </a:r>
          </a:p>
          <a:p>
            <a:endParaRPr lang="en-US" dirty="0"/>
          </a:p>
          <a:p>
            <a:r>
              <a:rPr lang="en-US" dirty="0"/>
              <a:t>Entities will always be valid: The state of a domain object will never be in an invalid state.</a:t>
            </a:r>
          </a:p>
          <a:p>
            <a:endParaRPr lang="en-US" dirty="0"/>
          </a:p>
          <a:p>
            <a:r>
              <a:rPr lang="en-US" dirty="0"/>
              <a:t>Core is More “Expressive”: Again, much easier to understand what our system is trying to achieve when we model our code after the language used by the business</a:t>
            </a:r>
          </a:p>
          <a:p>
            <a:endParaRPr lang="en-US" dirty="0"/>
          </a:p>
          <a:p>
            <a:r>
              <a:rPr lang="en-US" dirty="0"/>
              <a:t>Painful Unit Testing: Unit testing is so much easier. We don’t have to mock anything out. I think </a:t>
            </a:r>
            <a:r>
              <a:rPr lang="en-US" dirty="0" err="1"/>
              <a:t>Moq</a:t>
            </a:r>
            <a:r>
              <a:rPr lang="en-US" dirty="0"/>
              <a:t> is a great library as it allowed us to test more things without worrying about their dependencies, but I think it’s greatly misused.</a:t>
            </a:r>
          </a:p>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13</a:t>
            </a:fld>
            <a:endParaRPr lang="en-US" dirty="0"/>
          </a:p>
        </p:txBody>
      </p:sp>
    </p:spTree>
    <p:extLst>
      <p:ext uri="{BB962C8B-B14F-4D97-AF65-F5344CB8AC3E}">
        <p14:creationId xmlns:p14="http://schemas.microsoft.com/office/powerpoint/2010/main" val="26061210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Query Endpoints, we can swap out retrieving from a repository and just as easily reach out to a materialized view. This’ll be especially handy if we decide to do Event Sourcing, as I’m guessing at some point we’ll have to aggregate a whole bunch of data to display to the user and we can then optimize that query.</a:t>
            </a:r>
          </a:p>
        </p:txBody>
      </p:sp>
      <p:sp>
        <p:nvSpPr>
          <p:cNvPr id="4" name="Slide Number Placeholder 3"/>
          <p:cNvSpPr>
            <a:spLocks noGrp="1"/>
          </p:cNvSpPr>
          <p:nvPr>
            <p:ph type="sldNum" sz="quarter" idx="5"/>
          </p:nvPr>
        </p:nvSpPr>
        <p:spPr/>
        <p:txBody>
          <a:bodyPr/>
          <a:lstStyle/>
          <a:p>
            <a:fld id="{E7AF00E9-A49D-4007-B3B9-A3783809E505}" type="slidenum">
              <a:rPr lang="en-US" smtClean="0"/>
              <a:t>14</a:t>
            </a:fld>
            <a:endParaRPr lang="en-US" dirty="0"/>
          </a:p>
        </p:txBody>
      </p:sp>
    </p:spTree>
    <p:extLst>
      <p:ext uri="{BB962C8B-B14F-4D97-AF65-F5344CB8AC3E}">
        <p14:creationId xmlns:p14="http://schemas.microsoft.com/office/powerpoint/2010/main" val="29393232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15</a:t>
            </a:fld>
            <a:endParaRPr lang="en-US" dirty="0"/>
          </a:p>
        </p:txBody>
      </p:sp>
    </p:spTree>
    <p:extLst>
      <p:ext uri="{BB962C8B-B14F-4D97-AF65-F5344CB8AC3E}">
        <p14:creationId xmlns:p14="http://schemas.microsoft.com/office/powerpoint/2010/main" val="2777627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sure we’re on the right track.</a:t>
            </a:r>
          </a:p>
          <a:p>
            <a:endParaRPr lang="en-US" dirty="0"/>
          </a:p>
          <a:p>
            <a:r>
              <a:rPr lang="en-US" dirty="0"/>
              <a:t> Not insulting anyone’s intelligence, just want to make sure we’re all “singing from the same sheet”</a:t>
            </a:r>
          </a:p>
        </p:txBody>
      </p:sp>
      <p:sp>
        <p:nvSpPr>
          <p:cNvPr id="4" name="Slide Number Placeholder 3"/>
          <p:cNvSpPr>
            <a:spLocks noGrp="1"/>
          </p:cNvSpPr>
          <p:nvPr>
            <p:ph type="sldNum" sz="quarter" idx="5"/>
          </p:nvPr>
        </p:nvSpPr>
        <p:spPr/>
        <p:txBody>
          <a:bodyPr/>
          <a:lstStyle/>
          <a:p>
            <a:fld id="{E7AF00E9-A49D-4007-B3B9-A3783809E505}" type="slidenum">
              <a:rPr lang="en-US" smtClean="0"/>
              <a:t>2</a:t>
            </a:fld>
            <a:endParaRPr lang="en-US" dirty="0"/>
          </a:p>
        </p:txBody>
      </p:sp>
    </p:spTree>
    <p:extLst>
      <p:ext uri="{BB962C8B-B14F-4D97-AF65-F5344CB8AC3E}">
        <p14:creationId xmlns:p14="http://schemas.microsoft.com/office/powerpoint/2010/main" val="2327271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3</a:t>
            </a:fld>
            <a:endParaRPr lang="en-US" dirty="0"/>
          </a:p>
        </p:txBody>
      </p:sp>
    </p:spTree>
    <p:extLst>
      <p:ext uri="{BB962C8B-B14F-4D97-AF65-F5344CB8AC3E}">
        <p14:creationId xmlns:p14="http://schemas.microsoft.com/office/powerpoint/2010/main" val="5606498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4</a:t>
            </a:fld>
            <a:endParaRPr lang="en-US" dirty="0"/>
          </a:p>
        </p:txBody>
      </p:sp>
    </p:spTree>
    <p:extLst>
      <p:ext uri="{BB962C8B-B14F-4D97-AF65-F5344CB8AC3E}">
        <p14:creationId xmlns:p14="http://schemas.microsoft.com/office/powerpoint/2010/main" val="1413586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5</a:t>
            </a:fld>
            <a:endParaRPr lang="en-US" dirty="0"/>
          </a:p>
        </p:txBody>
      </p:sp>
    </p:spTree>
    <p:extLst>
      <p:ext uri="{BB962C8B-B14F-4D97-AF65-F5344CB8AC3E}">
        <p14:creationId xmlns:p14="http://schemas.microsoft.com/office/powerpoint/2010/main" val="223163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Large, Bloated Controllers: Controllers are tightly coupled together in a single class. How do we know for sure a change to one endpoint didn’t affect another?</a:t>
            </a:r>
          </a:p>
          <a:p>
            <a:endParaRPr lang="en-US" dirty="0"/>
          </a:p>
          <a:p>
            <a:r>
              <a:rPr lang="en-US" dirty="0"/>
              <a:t>Duplicate Business Rules/Validation: Every “service” has to validate that a duplicate task doesn’t exist. That “status” is valid, etc. These Business Rules are not encapsulated anywhere.</a:t>
            </a:r>
          </a:p>
          <a:p>
            <a:endParaRPr lang="en-US" dirty="0"/>
          </a:p>
          <a:p>
            <a:r>
              <a:rPr lang="en-US" dirty="0"/>
              <a:t>Poorly Modeled Domain: Again, our anemic domain is not “expressive” and gives no indication on what the intent of this system is.</a:t>
            </a:r>
          </a:p>
          <a:p>
            <a:endParaRPr lang="en-US" dirty="0"/>
          </a:p>
          <a:p>
            <a:r>
              <a:rPr lang="en-US" dirty="0"/>
              <a:t>Invalid Domain Object States: As soon as I new up that object I have an invalid state and it’s up to the developer to remember everything that is needed to bring that into a valid state. Lots of room for bugs and errors</a:t>
            </a:r>
          </a:p>
          <a:p>
            <a:endParaRPr lang="en-US" dirty="0"/>
          </a:p>
          <a:p>
            <a:r>
              <a:rPr lang="en-US" dirty="0"/>
              <a:t>Painful Unit Testing: Unit tests should be small and test one thing. Every Unit test I have to mock out all my dependencies just to hit one thing. This results in very large and unreadable unit tests.</a:t>
            </a:r>
          </a:p>
          <a:p>
            <a:endParaRPr lang="en-US" dirty="0"/>
          </a:p>
          <a:p>
            <a:r>
              <a:rPr lang="en-US" dirty="0"/>
              <a:t>*** A lot of the refactoring I’m going to show aims to solve these issues.</a:t>
            </a:r>
          </a:p>
        </p:txBody>
      </p:sp>
      <p:sp>
        <p:nvSpPr>
          <p:cNvPr id="4" name="Slide Number Placeholder 3"/>
          <p:cNvSpPr>
            <a:spLocks noGrp="1"/>
          </p:cNvSpPr>
          <p:nvPr>
            <p:ph type="sldNum" sz="quarter" idx="5"/>
          </p:nvPr>
        </p:nvSpPr>
        <p:spPr/>
        <p:txBody>
          <a:bodyPr/>
          <a:lstStyle/>
          <a:p>
            <a:fld id="{E7AF00E9-A49D-4007-B3B9-A3783809E505}" type="slidenum">
              <a:rPr lang="en-US" smtClean="0"/>
              <a:t>6</a:t>
            </a:fld>
            <a:endParaRPr lang="en-US" dirty="0"/>
          </a:p>
        </p:txBody>
      </p:sp>
    </p:spTree>
    <p:extLst>
      <p:ext uri="{BB962C8B-B14F-4D97-AF65-F5344CB8AC3E}">
        <p14:creationId xmlns:p14="http://schemas.microsoft.com/office/powerpoint/2010/main" val="386789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7</a:t>
            </a:fld>
            <a:endParaRPr lang="en-US" dirty="0"/>
          </a:p>
        </p:txBody>
      </p:sp>
    </p:spTree>
    <p:extLst>
      <p:ext uri="{BB962C8B-B14F-4D97-AF65-F5344CB8AC3E}">
        <p14:creationId xmlns:p14="http://schemas.microsoft.com/office/powerpoint/2010/main" val="9454646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8</a:t>
            </a:fld>
            <a:endParaRPr lang="en-US" dirty="0"/>
          </a:p>
        </p:txBody>
      </p:sp>
    </p:spTree>
    <p:extLst>
      <p:ext uri="{BB962C8B-B14F-4D97-AF65-F5344CB8AC3E}">
        <p14:creationId xmlns:p14="http://schemas.microsoft.com/office/powerpoint/2010/main" val="603191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9</a:t>
            </a:fld>
            <a:endParaRPr lang="en-US" dirty="0"/>
          </a:p>
        </p:txBody>
      </p:sp>
    </p:spTree>
    <p:extLst>
      <p:ext uri="{BB962C8B-B14F-4D97-AF65-F5344CB8AC3E}">
        <p14:creationId xmlns:p14="http://schemas.microsoft.com/office/powerpoint/2010/main" val="433056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dirty="0"/>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93626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07730566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74893063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hasCustomPrompt="1"/>
          </p:nvPr>
        </p:nvSpPr>
        <p:spPr>
          <a:xfrm>
            <a:off x="7018020" y="662937"/>
            <a:ext cx="4624442" cy="5542025"/>
          </a:xfrm>
        </p:spPr>
        <p:txBody>
          <a:bodyPr vert="horz" wrap="square" lIns="0" tIns="0" rIns="0" bIns="0" rtlCol="0" anchor="ctr" anchorCtr="0">
            <a:normAutofit/>
          </a:bodyPr>
          <a:lstStyle>
            <a:lvl1pPr>
              <a:defRPr lang="en-US" dirty="0"/>
            </a:lvl1pPr>
          </a:lstStyle>
          <a:p>
            <a:pPr lvl="0">
              <a:lnSpc>
                <a:spcPct val="100000"/>
              </a:lnSpc>
            </a:pPr>
            <a:r>
              <a:rPr lang="en-US" dirty="0"/>
              <a:t>Click to add title</a:t>
            </a:r>
          </a:p>
        </p:txBody>
      </p:sp>
      <p:sp>
        <p:nvSpPr>
          <p:cNvPr id="9" name="Picture Placeholder 8">
            <a:extLst>
              <a:ext uri="{FF2B5EF4-FFF2-40B4-BE49-F238E27FC236}">
                <a16:creationId xmlns:a16="http://schemas.microsoft.com/office/drawing/2014/main" id="{988CE9D0-E6DB-A38D-ED84-A53D0493E6D0}"/>
              </a:ext>
            </a:extLst>
          </p:cNvPr>
          <p:cNvSpPr>
            <a:spLocks noGrp="1"/>
          </p:cNvSpPr>
          <p:nvPr>
            <p:ph type="pic" sz="quarter" idx="13" hasCustomPrompt="1"/>
          </p:nvPr>
        </p:nvSpPr>
        <p:spPr>
          <a:xfrm>
            <a:off x="0" y="0"/>
            <a:ext cx="6267450" cy="6858000"/>
          </a:xfrm>
        </p:spPr>
        <p:txBody>
          <a:bodyPr>
            <a:normAutofit/>
          </a:bodyPr>
          <a:lstStyle>
            <a:lvl1pPr marL="0" indent="0" algn="ctr">
              <a:buNone/>
              <a:defRPr sz="2000"/>
            </a:lvl1pPr>
          </a:lstStyle>
          <a:p>
            <a:r>
              <a:rPr lang="en-US" dirty="0"/>
              <a:t>Click icon to insert picture</a:t>
            </a:r>
          </a:p>
        </p:txBody>
      </p:sp>
    </p:spTree>
    <p:extLst>
      <p:ext uri="{BB962C8B-B14F-4D97-AF65-F5344CB8AC3E}">
        <p14:creationId xmlns:p14="http://schemas.microsoft.com/office/powerpoint/2010/main" val="4119266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43C4A872-A473-BFD2-150E-387250C2B4DA}"/>
              </a:ext>
              <a:ext uri="{C183D7F6-B498-43B3-948B-1728B52AA6E4}">
                <adec:decorative xmlns:adec="http://schemas.microsoft.com/office/drawing/2017/decorative" val="1"/>
              </a:ext>
            </a:extLst>
          </p:cNvPr>
          <p:cNvGrpSpPr/>
          <p:nvPr userDrawn="1"/>
        </p:nvGrpSpPr>
        <p:grpSpPr>
          <a:xfrm>
            <a:off x="613998" y="5334748"/>
            <a:ext cx="678135" cy="990000"/>
            <a:chOff x="10490969" y="1448827"/>
            <a:chExt cx="678135" cy="990000"/>
          </a:xfrm>
        </p:grpSpPr>
        <p:sp>
          <p:nvSpPr>
            <p:cNvPr id="24" name="Freeform: Shape 23">
              <a:extLst>
                <a:ext uri="{FF2B5EF4-FFF2-40B4-BE49-F238E27FC236}">
                  <a16:creationId xmlns:a16="http://schemas.microsoft.com/office/drawing/2014/main" id="{C5C8D53B-A579-BCFA-58E8-C386DABC92CD}"/>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Oval 24">
              <a:extLst>
                <a:ext uri="{FF2B5EF4-FFF2-40B4-BE49-F238E27FC236}">
                  <a16:creationId xmlns:a16="http://schemas.microsoft.com/office/drawing/2014/main" id="{23A34CAC-4A03-ADDB-E97F-8675E68FC0B3}"/>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6" name="Oval 25">
              <a:extLst>
                <a:ext uri="{FF2B5EF4-FFF2-40B4-BE49-F238E27FC236}">
                  <a16:creationId xmlns:a16="http://schemas.microsoft.com/office/drawing/2014/main" id="{0C733506-2F0D-8F31-52D1-5244F04A706B}"/>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Freeform: Shape 26">
              <a:extLst>
                <a:ext uri="{FF2B5EF4-FFF2-40B4-BE49-F238E27FC236}">
                  <a16:creationId xmlns:a16="http://schemas.microsoft.com/office/drawing/2014/main" id="{29356E3D-E14C-9C43-7CE4-A7156B1E10DB}"/>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0" name="Title 19">
            <a:extLst>
              <a:ext uri="{FF2B5EF4-FFF2-40B4-BE49-F238E27FC236}">
                <a16:creationId xmlns:a16="http://schemas.microsoft.com/office/drawing/2014/main" id="{85C652DA-55F6-9691-4254-344E0A4E9ABF}"/>
              </a:ext>
            </a:extLst>
          </p:cNvPr>
          <p:cNvSpPr>
            <a:spLocks noGrp="1"/>
          </p:cNvSpPr>
          <p:nvPr>
            <p:ph type="title" hasCustomPrompt="1"/>
          </p:nvPr>
        </p:nvSpPr>
        <p:spPr>
          <a:xfrm>
            <a:off x="550863" y="483924"/>
            <a:ext cx="11090275" cy="1684059"/>
          </a:xfrm>
        </p:spPr>
        <p:txBody>
          <a:bodyPr anchor="b">
            <a:normAutofit/>
          </a:bodyPr>
          <a:lstStyle>
            <a:lvl1pPr>
              <a:defRPr sz="4000"/>
            </a:lvl1pPr>
          </a:lstStyle>
          <a:p>
            <a:r>
              <a:rPr lang="en-US" dirty="0"/>
              <a:t>Click to add title</a:t>
            </a:r>
          </a:p>
        </p:txBody>
      </p:sp>
      <p:sp>
        <p:nvSpPr>
          <p:cNvPr id="22" name="Content Placeholder 21">
            <a:extLst>
              <a:ext uri="{FF2B5EF4-FFF2-40B4-BE49-F238E27FC236}">
                <a16:creationId xmlns:a16="http://schemas.microsoft.com/office/drawing/2014/main" id="{4DB7AC4F-2818-7F0D-AC6A-736D5F2C7392}"/>
              </a:ext>
            </a:extLst>
          </p:cNvPr>
          <p:cNvSpPr>
            <a:spLocks noGrp="1"/>
          </p:cNvSpPr>
          <p:nvPr>
            <p:ph sz="quarter" idx="13" hasCustomPrompt="1"/>
          </p:nvPr>
        </p:nvSpPr>
        <p:spPr>
          <a:xfrm>
            <a:off x="550863" y="2419350"/>
            <a:ext cx="11090274" cy="3913188"/>
          </a:xfrm>
        </p:spPr>
        <p:txBody>
          <a:bodyPr>
            <a:normAutofit/>
          </a:bodyPr>
          <a:lstStyle>
            <a:lvl1pPr marL="0" indent="0">
              <a:buNone/>
              <a:defRPr sz="18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dirty="0"/>
          </a:p>
        </p:txBody>
      </p:sp>
      <p:grpSp>
        <p:nvGrpSpPr>
          <p:cNvPr id="5" name="Group 4">
            <a:extLst>
              <a:ext uri="{FF2B5EF4-FFF2-40B4-BE49-F238E27FC236}">
                <a16:creationId xmlns:a16="http://schemas.microsoft.com/office/drawing/2014/main" id="{6C61DF04-D7CB-2B19-8BB9-3E90A661973E}"/>
              </a:ext>
              <a:ext uri="{C183D7F6-B498-43B3-948B-1728B52AA6E4}">
                <adec:decorative xmlns:adec="http://schemas.microsoft.com/office/drawing/2017/decorative" val="1"/>
              </a:ext>
            </a:extLst>
          </p:cNvPr>
          <p:cNvGrpSpPr/>
          <p:nvPr userDrawn="1"/>
        </p:nvGrpSpPr>
        <p:grpSpPr>
          <a:xfrm>
            <a:off x="9010824" y="1514007"/>
            <a:ext cx="734257" cy="760506"/>
            <a:chOff x="5243759" y="1363788"/>
            <a:chExt cx="734257" cy="760506"/>
          </a:xfrm>
        </p:grpSpPr>
        <p:sp>
          <p:nvSpPr>
            <p:cNvPr id="6" name="Freeform 5">
              <a:extLst>
                <a:ext uri="{FF2B5EF4-FFF2-40B4-BE49-F238E27FC236}">
                  <a16:creationId xmlns:a16="http://schemas.microsoft.com/office/drawing/2014/main" id="{5DE1CC00-F893-E215-8086-65B6605C5FC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 name="Freeform 6">
              <a:extLst>
                <a:ext uri="{FF2B5EF4-FFF2-40B4-BE49-F238E27FC236}">
                  <a16:creationId xmlns:a16="http://schemas.microsoft.com/office/drawing/2014/main" id="{6EBF50D9-F9B8-ADB3-8B4A-AF19564EE6EB}"/>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Freeform 8">
              <a:extLst>
                <a:ext uri="{FF2B5EF4-FFF2-40B4-BE49-F238E27FC236}">
                  <a16:creationId xmlns:a16="http://schemas.microsoft.com/office/drawing/2014/main" id="{80BE1060-7183-58F8-EEBF-64135EE82BC5}"/>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11" name="Oval 10">
            <a:extLst>
              <a:ext uri="{FF2B5EF4-FFF2-40B4-BE49-F238E27FC236}">
                <a16:creationId xmlns:a16="http://schemas.microsoft.com/office/drawing/2014/main" id="{E597A3BE-0D13-9033-E3FD-78202DB799C8}"/>
              </a:ext>
              <a:ext uri="{C183D7F6-B498-43B3-948B-1728B52AA6E4}">
                <adec:decorative xmlns:adec="http://schemas.microsoft.com/office/drawing/2017/decorative" val="1"/>
              </a:ext>
            </a:extLst>
          </p:cNvPr>
          <p:cNvSpPr>
            <a:spLocks noChangeAspect="1"/>
          </p:cNvSpPr>
          <p:nvPr userDrawn="1"/>
        </p:nvSpPr>
        <p:spPr>
          <a:xfrm>
            <a:off x="10168304"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2" name="Group 11">
            <a:extLst>
              <a:ext uri="{FF2B5EF4-FFF2-40B4-BE49-F238E27FC236}">
                <a16:creationId xmlns:a16="http://schemas.microsoft.com/office/drawing/2014/main" id="{D8867D9A-3F3B-94C3-244B-0006226AEF73}"/>
              </a:ext>
              <a:ext uri="{C183D7F6-B498-43B3-948B-1728B52AA6E4}">
                <adec:decorative xmlns:adec="http://schemas.microsoft.com/office/drawing/2017/decorative" val="1"/>
              </a:ext>
            </a:extLst>
          </p:cNvPr>
          <p:cNvGrpSpPr/>
          <p:nvPr userDrawn="1"/>
        </p:nvGrpSpPr>
        <p:grpSpPr>
          <a:xfrm flipH="1">
            <a:off x="9063019" y="3199533"/>
            <a:ext cx="3597052" cy="2615018"/>
            <a:chOff x="4541453" y="3199533"/>
            <a:chExt cx="3597052" cy="2615018"/>
          </a:xfrm>
        </p:grpSpPr>
        <p:sp>
          <p:nvSpPr>
            <p:cNvPr id="13" name="Freeform: Shape 38">
              <a:extLst>
                <a:ext uri="{FF2B5EF4-FFF2-40B4-BE49-F238E27FC236}">
                  <a16:creationId xmlns:a16="http://schemas.microsoft.com/office/drawing/2014/main" id="{955FC3D1-6227-A188-CCDB-11D573FD807A}"/>
                </a:ext>
              </a:extLst>
            </p:cNvPr>
            <p:cNvSpPr>
              <a:spLocks noChangeAspect="1"/>
            </p:cNvSpPr>
            <p:nvPr/>
          </p:nvSpPr>
          <p:spPr>
            <a:xfrm rot="18900000" flipV="1">
              <a:off x="4602175"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 name="Group 13">
              <a:extLst>
                <a:ext uri="{FF2B5EF4-FFF2-40B4-BE49-F238E27FC236}">
                  <a16:creationId xmlns:a16="http://schemas.microsoft.com/office/drawing/2014/main" id="{AE6BE70E-C41E-449D-A48C-4EB6BB7DC20D}"/>
                </a:ext>
              </a:extLst>
            </p:cNvPr>
            <p:cNvGrpSpPr/>
            <p:nvPr/>
          </p:nvGrpSpPr>
          <p:grpSpPr>
            <a:xfrm>
              <a:off x="4541453" y="3199533"/>
              <a:ext cx="3478701" cy="2615018"/>
              <a:chOff x="-481151" y="3199533"/>
              <a:chExt cx="3478701" cy="2615018"/>
            </a:xfrm>
          </p:grpSpPr>
          <p:sp>
            <p:nvSpPr>
              <p:cNvPr id="15" name="Freeform: Shape 32">
                <a:extLst>
                  <a:ext uri="{FF2B5EF4-FFF2-40B4-BE49-F238E27FC236}">
                    <a16:creationId xmlns:a16="http://schemas.microsoft.com/office/drawing/2014/main" id="{B7C0B12B-49BE-7855-18FB-8583C8DD9617}"/>
                  </a:ext>
                </a:extLst>
              </p:cNvPr>
              <p:cNvSpPr>
                <a:spLocks noChangeAspect="1"/>
              </p:cNvSpPr>
              <p:nvPr userDrawn="1"/>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Oval 15">
                <a:extLst>
                  <a:ext uri="{FF2B5EF4-FFF2-40B4-BE49-F238E27FC236}">
                    <a16:creationId xmlns:a16="http://schemas.microsoft.com/office/drawing/2014/main" id="{67C78A37-D378-70D3-D6E3-AB9400EB583E}"/>
                  </a:ext>
                </a:extLst>
              </p:cNvPr>
              <p:cNvSpPr/>
              <p:nvPr userDrawn="1"/>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grpSp>
        <p:nvGrpSpPr>
          <p:cNvPr id="17" name="Group 16">
            <a:extLst>
              <a:ext uri="{FF2B5EF4-FFF2-40B4-BE49-F238E27FC236}">
                <a16:creationId xmlns:a16="http://schemas.microsoft.com/office/drawing/2014/main" id="{02491172-466F-19CC-B639-A1C3CAB1D43A}"/>
              </a:ext>
              <a:ext uri="{C183D7F6-B498-43B3-948B-1728B52AA6E4}">
                <adec:decorative xmlns:adec="http://schemas.microsoft.com/office/drawing/2017/decorative" val="1"/>
              </a:ext>
            </a:extLst>
          </p:cNvPr>
          <p:cNvGrpSpPr/>
          <p:nvPr userDrawn="1"/>
        </p:nvGrpSpPr>
        <p:grpSpPr>
          <a:xfrm>
            <a:off x="5690545" y="4100655"/>
            <a:ext cx="1335600" cy="1262947"/>
            <a:chOff x="10145015" y="2343978"/>
            <a:chExt cx="1335600" cy="1262947"/>
          </a:xfrm>
        </p:grpSpPr>
        <p:sp>
          <p:nvSpPr>
            <p:cNvPr id="18" name="Freeform: Shape 25">
              <a:extLst>
                <a:ext uri="{FF2B5EF4-FFF2-40B4-BE49-F238E27FC236}">
                  <a16:creationId xmlns:a16="http://schemas.microsoft.com/office/drawing/2014/main" id="{45EC885D-265C-397B-5DAF-57A66CDA30B5}"/>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Oval 18">
              <a:extLst>
                <a:ext uri="{FF2B5EF4-FFF2-40B4-BE49-F238E27FC236}">
                  <a16:creationId xmlns:a16="http://schemas.microsoft.com/office/drawing/2014/main" id="{3601DB21-D937-2F89-DC26-063DFC7800C8}"/>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22076535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550863" y="4045464"/>
            <a:ext cx="11115355" cy="2286000"/>
          </a:xfrm>
        </p:spPr>
        <p:txBody>
          <a:bodyPr anchor="ctr">
            <a:noAutofit/>
          </a:bodyPr>
          <a:lstStyle>
            <a:lvl1pPr algn="l">
              <a:defRPr sz="5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hasCustomPrompt="1"/>
          </p:nvPr>
        </p:nvSpPr>
        <p:spPr>
          <a:xfrm>
            <a:off x="0" y="4594"/>
            <a:ext cx="12192000" cy="3771878"/>
          </a:xfrm>
        </p:spPr>
        <p:txBody>
          <a:bodyPr>
            <a:noAutofit/>
          </a:bodyPr>
          <a:lstStyle>
            <a:lvl1pPr marL="0" indent="0" algn="ctr">
              <a:buNone/>
              <a:defRPr sz="2000"/>
            </a:lvl1pPr>
          </a:lstStyle>
          <a:p>
            <a:r>
              <a:rPr lang="en-US" dirty="0"/>
              <a:t>Click icon to insert picture</a:t>
            </a:r>
          </a:p>
        </p:txBody>
      </p:sp>
      <p:sp>
        <p:nvSpPr>
          <p:cNvPr id="7" name="Oval 6">
            <a:extLst>
              <a:ext uri="{FF2B5EF4-FFF2-40B4-BE49-F238E27FC236}">
                <a16:creationId xmlns:a16="http://schemas.microsoft.com/office/drawing/2014/main" id="{57BF9F63-86BE-5515-AD3C-59481B3FF4B4}"/>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6732996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550863" y="196900"/>
            <a:ext cx="4159160" cy="3155900"/>
          </a:xfrm>
        </p:spPr>
        <p:txBody>
          <a:bodyPr lIns="91440" anchor="b">
            <a:noAutofit/>
          </a:bodyPr>
          <a:lstStyle>
            <a:lvl1pPr algn="l">
              <a:defRPr sz="40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547271" y="3505200"/>
            <a:ext cx="4159160" cy="2352356"/>
          </a:xfrm>
        </p:spPr>
        <p:txBody>
          <a:bodyPr lIns="91440" rIns="91440">
            <a:noAutofit/>
          </a:bodyPr>
          <a:lstStyle>
            <a:lvl1pPr marL="0" indent="0" algn="l">
              <a:lnSpc>
                <a:spcPct val="100000"/>
              </a:lnSpc>
              <a:spcAft>
                <a:spcPts val="0"/>
              </a:spcAft>
              <a:buFont typeface="Arial" panose="020B0604020202020204" pitchFamily="34" charset="0"/>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Oval 13">
            <a:extLst>
              <a:ext uri="{FF2B5EF4-FFF2-40B4-BE49-F238E27FC236}">
                <a16:creationId xmlns:a16="http://schemas.microsoft.com/office/drawing/2014/main" id="{60ABD6E1-FE78-D78B-E80C-09490F5D8D05}"/>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0" name="Group 9">
            <a:extLst>
              <a:ext uri="{FF2B5EF4-FFF2-40B4-BE49-F238E27FC236}">
                <a16:creationId xmlns:a16="http://schemas.microsoft.com/office/drawing/2014/main" id="{62BB1BCD-5C1C-ED05-D6B4-F92367209BEF}"/>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11" name="Freeform 5">
              <a:extLst>
                <a:ext uri="{FF2B5EF4-FFF2-40B4-BE49-F238E27FC236}">
                  <a16:creationId xmlns:a16="http://schemas.microsoft.com/office/drawing/2014/main" id="{700A5CAB-28E9-FB7A-E72E-39F3ADE58C6B}"/>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 name="Freeform 6">
              <a:extLst>
                <a:ext uri="{FF2B5EF4-FFF2-40B4-BE49-F238E27FC236}">
                  <a16:creationId xmlns:a16="http://schemas.microsoft.com/office/drawing/2014/main" id="{2BA2D9BC-CA87-28FA-7A02-455E740EACAB}"/>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 name="Freeform 8">
              <a:extLst>
                <a:ext uri="{FF2B5EF4-FFF2-40B4-BE49-F238E27FC236}">
                  <a16:creationId xmlns:a16="http://schemas.microsoft.com/office/drawing/2014/main" id="{734E5ADF-EEF0-2501-9D7B-8FC1A49F60A7}"/>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8" name="Picture Placeholder 14">
            <a:extLst>
              <a:ext uri="{FF2B5EF4-FFF2-40B4-BE49-F238E27FC236}">
                <a16:creationId xmlns:a16="http://schemas.microsoft.com/office/drawing/2014/main" id="{780F3839-9B1B-2346-C1F4-E876E6AE32E1}"/>
              </a:ext>
            </a:extLst>
          </p:cNvPr>
          <p:cNvSpPr>
            <a:spLocks noGrp="1"/>
          </p:cNvSpPr>
          <p:nvPr>
            <p:ph type="pic" sz="quarter" idx="13"/>
          </p:nvPr>
        </p:nvSpPr>
        <p:spPr>
          <a:xfrm>
            <a:off x="5678049" y="78871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tIns="365760">
            <a:noAutofit/>
          </a:bodyPr>
          <a:lstStyle>
            <a:lvl1pPr marL="0" indent="0" algn="ctr">
              <a:buNone/>
              <a:defRPr sz="18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4097428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and Content 1">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87E98C0-6053-9701-92D0-4EF9ADBC500C}"/>
              </a:ext>
              <a:ext uri="{C183D7F6-B498-43B3-948B-1728B52AA6E4}">
                <adec:decorative xmlns:adec="http://schemas.microsoft.com/office/drawing/2017/decorative" val="1"/>
              </a:ext>
            </a:extLst>
          </p:cNvPr>
          <p:cNvGrpSpPr/>
          <p:nvPr userDrawn="1"/>
        </p:nvGrpSpPr>
        <p:grpSpPr>
          <a:xfrm flipH="1" flipV="1">
            <a:off x="9063019" y="746716"/>
            <a:ext cx="3597052" cy="2615018"/>
            <a:chOff x="4541453" y="3199533"/>
            <a:chExt cx="3597052" cy="2615018"/>
          </a:xfrm>
        </p:grpSpPr>
        <p:sp>
          <p:nvSpPr>
            <p:cNvPr id="8" name="Freeform: Shape 38">
              <a:extLst>
                <a:ext uri="{FF2B5EF4-FFF2-40B4-BE49-F238E27FC236}">
                  <a16:creationId xmlns:a16="http://schemas.microsoft.com/office/drawing/2014/main" id="{C32B1A1D-760B-9D3D-A869-E50FC962A629}"/>
                </a:ext>
              </a:extLst>
            </p:cNvPr>
            <p:cNvSpPr>
              <a:spLocks noChangeAspect="1"/>
            </p:cNvSpPr>
            <p:nvPr/>
          </p:nvSpPr>
          <p:spPr>
            <a:xfrm rot="18900000" flipV="1">
              <a:off x="4602175"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D02EF78B-5BDF-8632-B9B1-087DB042EEC7}"/>
                </a:ext>
              </a:extLst>
            </p:cNvPr>
            <p:cNvGrpSpPr/>
            <p:nvPr/>
          </p:nvGrpSpPr>
          <p:grpSpPr>
            <a:xfrm>
              <a:off x="4541453" y="3199533"/>
              <a:ext cx="3478701" cy="2615018"/>
              <a:chOff x="-481151" y="3199533"/>
              <a:chExt cx="3478701" cy="2615018"/>
            </a:xfrm>
          </p:grpSpPr>
          <p:sp>
            <p:nvSpPr>
              <p:cNvPr id="10" name="Freeform: Shape 32">
                <a:extLst>
                  <a:ext uri="{FF2B5EF4-FFF2-40B4-BE49-F238E27FC236}">
                    <a16:creationId xmlns:a16="http://schemas.microsoft.com/office/drawing/2014/main" id="{5C54B3E8-515B-0865-9321-DB3793A62240}"/>
                  </a:ext>
                </a:extLst>
              </p:cNvPr>
              <p:cNvSpPr>
                <a:spLocks noChangeAspect="1"/>
              </p:cNvSpPr>
              <p:nvPr userDrawn="1"/>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Oval 10">
                <a:extLst>
                  <a:ext uri="{FF2B5EF4-FFF2-40B4-BE49-F238E27FC236}">
                    <a16:creationId xmlns:a16="http://schemas.microsoft.com/office/drawing/2014/main" id="{56E92718-2CCD-B15D-8DE5-46285BEA256B}"/>
                  </a:ext>
                </a:extLst>
              </p:cNvPr>
              <p:cNvSpPr/>
              <p:nvPr userDrawn="1"/>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grpSp>
        <p:nvGrpSpPr>
          <p:cNvPr id="19" name="Group 18">
            <a:extLst>
              <a:ext uri="{FF2B5EF4-FFF2-40B4-BE49-F238E27FC236}">
                <a16:creationId xmlns:a16="http://schemas.microsoft.com/office/drawing/2014/main" id="{AEA0B78B-84F0-8B85-40E8-678689DC13E6}"/>
              </a:ext>
              <a:ext uri="{C183D7F6-B498-43B3-948B-1728B52AA6E4}">
                <adec:decorative xmlns:adec="http://schemas.microsoft.com/office/drawing/2017/decorative" val="1"/>
              </a:ext>
            </a:extLst>
          </p:cNvPr>
          <p:cNvGrpSpPr/>
          <p:nvPr userDrawn="1"/>
        </p:nvGrpSpPr>
        <p:grpSpPr>
          <a:xfrm>
            <a:off x="8723112" y="5088958"/>
            <a:ext cx="1335600" cy="1262947"/>
            <a:chOff x="10145015" y="2343978"/>
            <a:chExt cx="1335600" cy="1262947"/>
          </a:xfrm>
        </p:grpSpPr>
        <p:sp>
          <p:nvSpPr>
            <p:cNvPr id="20" name="Freeform: Shape 25">
              <a:extLst>
                <a:ext uri="{FF2B5EF4-FFF2-40B4-BE49-F238E27FC236}">
                  <a16:creationId xmlns:a16="http://schemas.microsoft.com/office/drawing/2014/main" id="{2E5D7C6F-BF77-9B7D-5B12-7AF3ED280B43}"/>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FA599EE6-2673-0AD8-EAE0-45C79326015E}"/>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2" name="Group 11">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hasCustomPrompt="1"/>
          </p:nvPr>
        </p:nvSpPr>
        <p:spPr>
          <a:xfrm>
            <a:off x="550862" y="498474"/>
            <a:ext cx="7960421" cy="1450217"/>
          </a:xfrm>
        </p:spPr>
        <p:txBody>
          <a:bodyPr vert="horz" wrap="square" lIns="0" tIns="0" rIns="0" bIns="0" rtlCol="0" anchor="t" anchorCtr="0">
            <a:normAutofit/>
          </a:bodyPr>
          <a:lstStyle>
            <a:lvl1pPr>
              <a:defRPr lang="en-US" sz="4000" dirty="0"/>
            </a:lvl1pPr>
          </a:lstStyle>
          <a:p>
            <a:pPr lvl="0">
              <a:lnSpc>
                <a:spcPct val="100000"/>
              </a:lnSpc>
            </a:pPr>
            <a:r>
              <a:rPr lang="en-US" dirty="0"/>
              <a:t>Click to add title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hasCustomPrompt="1"/>
          </p:nvPr>
        </p:nvSpPr>
        <p:spPr>
          <a:xfrm>
            <a:off x="581343" y="2103039"/>
            <a:ext cx="7929940" cy="3979625"/>
          </a:xfrm>
        </p:spPr>
        <p:txBody>
          <a:bodyPr>
            <a:normAutofit/>
          </a:bodyPr>
          <a:lstStyle>
            <a:lvl1pPr>
              <a:defRPr sz="18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2876630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96D26C0-4AFC-33CC-99BE-317E9A844352}"/>
              </a:ext>
            </a:extLst>
          </p:cNvPr>
          <p:cNvSpPr>
            <a:spLocks noGrp="1"/>
          </p:cNvSpPr>
          <p:nvPr>
            <p:ph type="pic" sz="quarter" idx="13" hasCustomPrompt="1"/>
          </p:nvPr>
        </p:nvSpPr>
        <p:spPr>
          <a:xfrm>
            <a:off x="0" y="0"/>
            <a:ext cx="12192000" cy="6858000"/>
          </a:xfrm>
        </p:spPr>
        <p:txBody>
          <a:bodyPr/>
          <a:lstStyle>
            <a:lvl1pPr marL="0" indent="0" algn="ctr">
              <a:buNone/>
              <a:defRPr sz="2000"/>
            </a:lvl1pPr>
          </a:lstStyle>
          <a:p>
            <a:r>
              <a:rPr lang="en-US" dirty="0"/>
              <a:t>Click icon to insert picture</a:t>
            </a:r>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376680"/>
            <a:ext cx="9144000" cy="2286000"/>
          </a:xfrm>
        </p:spPr>
        <p:txBody>
          <a:bodyPr anchor="b">
            <a:noAutofit/>
          </a:bodyPr>
          <a:lstStyle>
            <a:lvl1pPr algn="ctr">
              <a:defRPr sz="54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799840"/>
            <a:ext cx="9144000" cy="2286000"/>
          </a:xfrm>
        </p:spPr>
        <p:txBody>
          <a:bodyPr>
            <a:noAutofit/>
          </a:bodyPr>
          <a:lstStyle>
            <a:lvl1pPr marL="0" indent="0" algn="ctr">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606994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E57989ED-9663-5033-AA83-267069FC5CEE}"/>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 name="Title 1">
            <a:extLst>
              <a:ext uri="{FF2B5EF4-FFF2-40B4-BE49-F238E27FC236}">
                <a16:creationId xmlns:a16="http://schemas.microsoft.com/office/drawing/2014/main" id="{B1A4B040-51E3-4DA0-B21D-EEE173E7536F}"/>
              </a:ext>
            </a:extLst>
          </p:cNvPr>
          <p:cNvSpPr>
            <a:spLocks noGrp="1"/>
          </p:cNvSpPr>
          <p:nvPr>
            <p:ph type="title" hasCustomPrompt="1"/>
          </p:nvPr>
        </p:nvSpPr>
        <p:spPr>
          <a:xfrm>
            <a:off x="549536" y="549274"/>
            <a:ext cx="5179330" cy="2841829"/>
          </a:xfrm>
        </p:spPr>
        <p:txBody>
          <a:bodyPr vert="horz" wrap="square" lIns="0" tIns="0" rIns="0" bIns="0" rtlCol="0" anchor="b" anchorCtr="0">
            <a:normAutofit/>
          </a:bodyPr>
          <a:lstStyle>
            <a:lvl1pPr>
              <a:defRPr lang="en-US" sz="5400" dirty="0"/>
            </a:lvl1pPr>
          </a:lstStyle>
          <a:p>
            <a:pPr lvl="0">
              <a:lnSpc>
                <a:spcPct val="100000"/>
              </a:lnSpc>
            </a:pPr>
            <a:r>
              <a:rPr lang="en-US" dirty="0"/>
              <a:t>Click to add title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hasCustomPrompt="1"/>
          </p:nvPr>
        </p:nvSpPr>
        <p:spPr>
          <a:xfrm>
            <a:off x="549537" y="3646704"/>
            <a:ext cx="5179330" cy="2706160"/>
          </a:xfrm>
        </p:spPr>
        <p:txBody>
          <a:bodyPr>
            <a:normAutofit/>
          </a:bodyPr>
          <a:lstStyle>
            <a:lvl1pPr marL="0" indent="0">
              <a:spcBef>
                <a:spcPts val="1000"/>
              </a:spcBef>
              <a:buNone/>
              <a:defRPr sz="1800">
                <a:solidFill>
                  <a:schemeClr val="tx1"/>
                </a:solidFill>
              </a:defRPr>
            </a:lvl1pPr>
            <a:lvl2pPr marL="457200" indent="0">
              <a:spcBef>
                <a:spcPts val="1000"/>
              </a:spcBef>
              <a:buNone/>
              <a:defRPr sz="1200">
                <a:solidFill>
                  <a:schemeClr val="tx1"/>
                </a:solidFill>
              </a:defRPr>
            </a:lvl2pPr>
            <a:lvl3pPr marL="914400" indent="0">
              <a:spcBef>
                <a:spcPts val="1000"/>
              </a:spcBef>
              <a:buNone/>
              <a:defRPr sz="1200">
                <a:solidFill>
                  <a:schemeClr val="tx1"/>
                </a:solidFill>
              </a:defRPr>
            </a:lvl3pPr>
            <a:lvl4pPr marL="1371600" indent="0">
              <a:spcBef>
                <a:spcPts val="1000"/>
              </a:spcBef>
              <a:buNone/>
              <a:defRPr sz="1200">
                <a:solidFill>
                  <a:schemeClr val="tx1"/>
                </a:solidFill>
              </a:defRPr>
            </a:lvl4pPr>
            <a:lvl5pPr marL="1828800" indent="0">
              <a:spcBef>
                <a:spcPts val="1000"/>
              </a:spcBef>
              <a:buNone/>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Picture Placeholder 19">
            <a:extLst>
              <a:ext uri="{FF2B5EF4-FFF2-40B4-BE49-F238E27FC236}">
                <a16:creationId xmlns:a16="http://schemas.microsoft.com/office/drawing/2014/main" id="{5392876F-0BBD-F80A-DE7F-8831AD3BF353}"/>
              </a:ext>
            </a:extLst>
          </p:cNvPr>
          <p:cNvSpPr>
            <a:spLocks noGrp="1"/>
          </p:cNvSpPr>
          <p:nvPr>
            <p:ph type="pic" sz="quarter" idx="13" hasCustomPrompt="1"/>
          </p:nvPr>
        </p:nvSpPr>
        <p:spPr>
          <a:xfrm>
            <a:off x="5926138" y="549275"/>
            <a:ext cx="5654675" cy="5788025"/>
          </a:xfrm>
        </p:spPr>
        <p:txBody>
          <a:bodyPr>
            <a:normAutofit/>
          </a:bodyPr>
          <a:lstStyle>
            <a:lvl1pPr marL="0" indent="0" algn="ctr">
              <a:buNone/>
              <a:defRPr sz="2000">
                <a:solidFill>
                  <a:schemeClr val="tx1"/>
                </a:solidFill>
              </a:defRPr>
            </a:lvl1pPr>
          </a:lstStyle>
          <a:p>
            <a:r>
              <a:rPr lang="en-US" dirty="0"/>
              <a:t>Click icon to insert picture</a:t>
            </a:r>
          </a:p>
        </p:txBody>
      </p:sp>
      <p:grpSp>
        <p:nvGrpSpPr>
          <p:cNvPr id="9" name="Group 8">
            <a:extLst>
              <a:ext uri="{FF2B5EF4-FFF2-40B4-BE49-F238E27FC236}">
                <a16:creationId xmlns:a16="http://schemas.microsoft.com/office/drawing/2014/main" id="{64E08E8E-10CB-55BC-8AFF-E64C800B9F89}"/>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0" name="Freeform: Shape 15">
              <a:extLst>
                <a:ext uri="{FF2B5EF4-FFF2-40B4-BE49-F238E27FC236}">
                  <a16:creationId xmlns:a16="http://schemas.microsoft.com/office/drawing/2014/main" id="{B439260B-AC6B-1C83-1A63-058A7E7EFCC9}"/>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Oval 10">
              <a:extLst>
                <a:ext uri="{FF2B5EF4-FFF2-40B4-BE49-F238E27FC236}">
                  <a16:creationId xmlns:a16="http://schemas.microsoft.com/office/drawing/2014/main" id="{4ADD32DC-9BAF-DA32-4E29-A6D403E04377}"/>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2" name="Group 11">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940739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263223463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pPr/>
              <a:t>‹#›</a:t>
            </a:fld>
            <a:endParaRPr lang="en-US" dirty="0"/>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736565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415189351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47285868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pPr/>
              <a:t>‹#›</a:t>
            </a:fld>
            <a:endParaRPr lang="en-US" dirty="0"/>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45413379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131167432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84548230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17667354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422205872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8" r:id="rId18"/>
  </p:sldLayoutIdLst>
  <p:hf sldNum="0" hdr="0" ftr="0" dt="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png"/><Relationship Id="rId7"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 Id="rId9"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hyperlink" Target="https://ardalis.com/mvc-controllers-are-dinosaurs-embrace-api-endpoints/" TargetMode="External"/><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10.jpg"/><Relationship Id="rId5" Type="http://schemas.openxmlformats.org/officeDocument/2006/relationships/image" Target="../media/image9.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title"/>
          </p:nvPr>
        </p:nvSpPr>
        <p:spPr>
          <a:noFill/>
        </p:spPr>
        <p:txBody>
          <a:bodyPr anchor="ctr">
            <a:noAutofit/>
          </a:bodyPr>
          <a:lstStyle/>
          <a:p>
            <a:r>
              <a:rPr lang="en-US" dirty="0"/>
              <a:t>Project Structure and Organization</a:t>
            </a:r>
          </a:p>
        </p:txBody>
      </p:sp>
      <p:pic>
        <p:nvPicPr>
          <p:cNvPr id="8" name="Picture Placeholder 13" descr="Data points digital background">
            <a:extLst>
              <a:ext uri="{FF2B5EF4-FFF2-40B4-BE49-F238E27FC236}">
                <a16:creationId xmlns:a16="http://schemas.microsoft.com/office/drawing/2014/main" id="{53227D59-33F9-9DDB-1C5C-A938A989EE5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7936" r="7936"/>
          <a:stretch/>
        </p:blipFill>
        <p:spPr/>
      </p:pic>
    </p:spTree>
    <p:extLst>
      <p:ext uri="{BB962C8B-B14F-4D97-AF65-F5344CB8AC3E}">
        <p14:creationId xmlns:p14="http://schemas.microsoft.com/office/powerpoint/2010/main" val="2803092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4B78EF1B-A445-B3E1-1CEA-C7F75B988AD7}"/>
              </a:ext>
            </a:extLst>
          </p:cNvPr>
          <p:cNvSpPr txBox="1"/>
          <p:nvPr/>
        </p:nvSpPr>
        <p:spPr>
          <a:xfrm>
            <a:off x="1041935" y="3143282"/>
            <a:ext cx="2829827" cy="369332"/>
          </a:xfrm>
          <a:prstGeom prst="rect">
            <a:avLst/>
          </a:prstGeom>
          <a:noFill/>
        </p:spPr>
        <p:txBody>
          <a:bodyPr wrap="square" rtlCol="0">
            <a:spAutoFit/>
          </a:bodyPr>
          <a:lstStyle/>
          <a:p>
            <a:pPr algn="ctr"/>
            <a:r>
              <a:rPr lang="en-US" dirty="0"/>
              <a:t>Models/Controllers Folders</a:t>
            </a:r>
          </a:p>
        </p:txBody>
      </p:sp>
      <p:sp>
        <p:nvSpPr>
          <p:cNvPr id="18" name="TextBox 17">
            <a:extLst>
              <a:ext uri="{FF2B5EF4-FFF2-40B4-BE49-F238E27FC236}">
                <a16:creationId xmlns:a16="http://schemas.microsoft.com/office/drawing/2014/main" id="{2E5B6C96-7237-2A3A-A06F-BB0EB034F8CA}"/>
              </a:ext>
            </a:extLst>
          </p:cNvPr>
          <p:cNvSpPr txBox="1"/>
          <p:nvPr/>
        </p:nvSpPr>
        <p:spPr>
          <a:xfrm>
            <a:off x="4366661" y="3175556"/>
            <a:ext cx="3076876" cy="646331"/>
          </a:xfrm>
          <a:prstGeom prst="rect">
            <a:avLst/>
          </a:prstGeom>
          <a:noFill/>
        </p:spPr>
        <p:txBody>
          <a:bodyPr wrap="square" rtlCol="0">
            <a:spAutoFit/>
          </a:bodyPr>
          <a:lstStyle/>
          <a:p>
            <a:pPr algn="ctr"/>
            <a:r>
              <a:rPr lang="en-US" dirty="0"/>
              <a:t>Less Dependencies (Only What YOU Need)</a:t>
            </a:r>
          </a:p>
        </p:txBody>
      </p:sp>
      <p:sp>
        <p:nvSpPr>
          <p:cNvPr id="22" name="TextBox 21">
            <a:extLst>
              <a:ext uri="{FF2B5EF4-FFF2-40B4-BE49-F238E27FC236}">
                <a16:creationId xmlns:a16="http://schemas.microsoft.com/office/drawing/2014/main" id="{66FBF5A6-7D67-C0FC-2B14-B22D015984A6}"/>
              </a:ext>
            </a:extLst>
          </p:cNvPr>
          <p:cNvSpPr txBox="1"/>
          <p:nvPr/>
        </p:nvSpPr>
        <p:spPr>
          <a:xfrm>
            <a:off x="8144375" y="3207169"/>
            <a:ext cx="3076876" cy="646331"/>
          </a:xfrm>
          <a:prstGeom prst="rect">
            <a:avLst/>
          </a:prstGeom>
          <a:noFill/>
        </p:spPr>
        <p:txBody>
          <a:bodyPr wrap="square" rtlCol="0">
            <a:spAutoFit/>
          </a:bodyPr>
          <a:lstStyle/>
          <a:p>
            <a:pPr algn="ctr"/>
            <a:r>
              <a:rPr lang="en-US" dirty="0"/>
              <a:t>Coupling Around Endpoint VS Entire Resource</a:t>
            </a:r>
          </a:p>
        </p:txBody>
      </p:sp>
      <p:sp>
        <p:nvSpPr>
          <p:cNvPr id="2" name="Title 2">
            <a:extLst>
              <a:ext uri="{FF2B5EF4-FFF2-40B4-BE49-F238E27FC236}">
                <a16:creationId xmlns:a16="http://schemas.microsoft.com/office/drawing/2014/main" id="{C93E4904-D3DD-BF75-91D4-3ED4979C79F0}"/>
              </a:ext>
            </a:extLst>
          </p:cNvPr>
          <p:cNvSpPr txBox="1">
            <a:spLocks/>
          </p:cNvSpPr>
          <p:nvPr/>
        </p:nvSpPr>
        <p:spPr>
          <a:xfrm>
            <a:off x="550863" y="308476"/>
            <a:ext cx="11090274" cy="1332000"/>
          </a:xfrm>
          <a:prstGeom prst="rect">
            <a:avLst/>
          </a:prstGeom>
        </p:spPr>
        <p:txBody>
          <a:bodyPr vert="horz" wrap="square" lIns="0" tIns="0" rIns="0" bIns="0" rtlCol="0" anchor="ctr" anchorCtr="0">
            <a:noAutofit/>
          </a:bodyPr>
          <a:lstStyle>
            <a:lvl1pPr algn="l" defTabSz="914400" rtl="0" eaLnBrk="1" latinLnBrk="0" hangingPunct="1">
              <a:lnSpc>
                <a:spcPct val="90000"/>
              </a:lnSpc>
              <a:spcBef>
                <a:spcPct val="0"/>
              </a:spcBef>
              <a:buNone/>
              <a:defRPr lang="en-US" sz="5400" kern="1200">
                <a:solidFill>
                  <a:schemeClr val="tx1"/>
                </a:solidFill>
                <a:latin typeface="+mj-lt"/>
                <a:ea typeface="+mj-ea"/>
                <a:cs typeface="+mj-cs"/>
              </a:defRPr>
            </a:lvl1pPr>
          </a:lstStyle>
          <a:p>
            <a:r>
              <a:rPr lang="en-US" dirty="0"/>
              <a:t>Benefits</a:t>
            </a:r>
          </a:p>
        </p:txBody>
      </p:sp>
      <p:pic>
        <p:nvPicPr>
          <p:cNvPr id="4" name="Graphic 3" descr="Close with solid fill">
            <a:extLst>
              <a:ext uri="{FF2B5EF4-FFF2-40B4-BE49-F238E27FC236}">
                <a16:creationId xmlns:a16="http://schemas.microsoft.com/office/drawing/2014/main" id="{F2AF0983-B4E3-0B69-316A-1598AE46920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99648" y="2046100"/>
            <a:ext cx="914400" cy="914400"/>
          </a:xfrm>
          <a:prstGeom prst="rect">
            <a:avLst/>
          </a:prstGeom>
        </p:spPr>
      </p:pic>
      <p:pic>
        <p:nvPicPr>
          <p:cNvPr id="6" name="Graphic 5" descr="Link with solid fill">
            <a:extLst>
              <a:ext uri="{FF2B5EF4-FFF2-40B4-BE49-F238E27FC236}">
                <a16:creationId xmlns:a16="http://schemas.microsoft.com/office/drawing/2014/main" id="{C4642E91-6B9E-84FA-614F-7E4334044F3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225613" y="2094288"/>
            <a:ext cx="914400" cy="914400"/>
          </a:xfrm>
          <a:prstGeom prst="rect">
            <a:avLst/>
          </a:prstGeom>
        </p:spPr>
      </p:pic>
      <p:sp>
        <p:nvSpPr>
          <p:cNvPr id="7" name="TextBox 6">
            <a:extLst>
              <a:ext uri="{FF2B5EF4-FFF2-40B4-BE49-F238E27FC236}">
                <a16:creationId xmlns:a16="http://schemas.microsoft.com/office/drawing/2014/main" id="{30D5CBCF-2EDA-5107-0E1A-AC2C2C6C3A08}"/>
              </a:ext>
            </a:extLst>
          </p:cNvPr>
          <p:cNvSpPr txBox="1"/>
          <p:nvPr/>
        </p:nvSpPr>
        <p:spPr>
          <a:xfrm>
            <a:off x="1791102" y="5826403"/>
            <a:ext cx="2829827" cy="369332"/>
          </a:xfrm>
          <a:prstGeom prst="rect">
            <a:avLst/>
          </a:prstGeom>
          <a:noFill/>
        </p:spPr>
        <p:txBody>
          <a:bodyPr wrap="square" rtlCol="0">
            <a:spAutoFit/>
          </a:bodyPr>
          <a:lstStyle/>
          <a:p>
            <a:pPr algn="ctr"/>
            <a:r>
              <a:rPr lang="en-US" dirty="0"/>
              <a:t>Sets Us Up For CQRS</a:t>
            </a:r>
          </a:p>
        </p:txBody>
      </p:sp>
      <p:sp>
        <p:nvSpPr>
          <p:cNvPr id="8" name="TextBox 7">
            <a:extLst>
              <a:ext uri="{FF2B5EF4-FFF2-40B4-BE49-F238E27FC236}">
                <a16:creationId xmlns:a16="http://schemas.microsoft.com/office/drawing/2014/main" id="{90B90204-1159-674A-3CF7-98C9E71B0981}"/>
              </a:ext>
            </a:extLst>
          </p:cNvPr>
          <p:cNvSpPr txBox="1"/>
          <p:nvPr/>
        </p:nvSpPr>
        <p:spPr>
          <a:xfrm>
            <a:off x="6970093" y="5703034"/>
            <a:ext cx="2829827" cy="646331"/>
          </a:xfrm>
          <a:prstGeom prst="rect">
            <a:avLst/>
          </a:prstGeom>
          <a:noFill/>
        </p:spPr>
        <p:txBody>
          <a:bodyPr wrap="square" rtlCol="0">
            <a:spAutoFit/>
          </a:bodyPr>
          <a:lstStyle/>
          <a:p>
            <a:pPr algn="ctr"/>
            <a:r>
              <a:rPr lang="en-US" dirty="0"/>
              <a:t>No Real Need for a Mediator</a:t>
            </a:r>
          </a:p>
        </p:txBody>
      </p:sp>
      <p:pic>
        <p:nvPicPr>
          <p:cNvPr id="10" name="Picture 9" descr="Different colored ropes">
            <a:extLst>
              <a:ext uri="{FF2B5EF4-FFF2-40B4-BE49-F238E27FC236}">
                <a16:creationId xmlns:a16="http://schemas.microsoft.com/office/drawing/2014/main" id="{8D20708A-0DCF-CD40-A679-B57C4076666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93694" y="2046100"/>
            <a:ext cx="1222809" cy="815206"/>
          </a:xfrm>
          <a:prstGeom prst="rect">
            <a:avLst/>
          </a:prstGeom>
        </p:spPr>
      </p:pic>
      <p:pic>
        <p:nvPicPr>
          <p:cNvPr id="3074" name="Picture 2" descr="CQRS | Pattern &amp; It's Concept">
            <a:extLst>
              <a:ext uri="{FF2B5EF4-FFF2-40B4-BE49-F238E27FC236}">
                <a16:creationId xmlns:a16="http://schemas.microsoft.com/office/drawing/2014/main" id="{77B4DC96-59EC-381E-768B-432E3F30BCB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552187" y="4979926"/>
            <a:ext cx="1307656" cy="72310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Nesting MediatR Inside MediatR Handlers ...">
            <a:extLst>
              <a:ext uri="{FF2B5EF4-FFF2-40B4-BE49-F238E27FC236}">
                <a16:creationId xmlns:a16="http://schemas.microsoft.com/office/drawing/2014/main" id="{99E193E3-B466-5C6F-6F38-1C0191CB4A8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21507" y="4460119"/>
            <a:ext cx="1039614" cy="10396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2717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nodeType="withEffect">
                                  <p:stCondLst>
                                    <p:cond delay="0"/>
                                  </p:stCondLst>
                                  <p:childTnLst>
                                    <p:set>
                                      <p:cBhvr>
                                        <p:cTn id="33" dur="1" fill="hold">
                                          <p:stCondLst>
                                            <p:cond delay="0"/>
                                          </p:stCondLst>
                                        </p:cTn>
                                        <p:tgtEl>
                                          <p:spTgt spid="3074"/>
                                        </p:tgtEl>
                                        <p:attrNameLst>
                                          <p:attrName>style.visibility</p:attrName>
                                        </p:attrNameLst>
                                      </p:cBhvr>
                                      <p:to>
                                        <p:strVal val="visible"/>
                                      </p:to>
                                    </p:set>
                                    <p:animEffect transition="in" filter="fade">
                                      <p:cBhvr>
                                        <p:cTn id="34" dur="500"/>
                                        <p:tgtEl>
                                          <p:spTgt spid="3074"/>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par>
                                <p:cTn id="40" presetID="10" presetClass="entr" presetSubtype="0" fill="hold" nodeType="withEffect">
                                  <p:stCondLst>
                                    <p:cond delay="0"/>
                                  </p:stCondLst>
                                  <p:childTnLst>
                                    <p:set>
                                      <p:cBhvr>
                                        <p:cTn id="41" dur="1" fill="hold">
                                          <p:stCondLst>
                                            <p:cond delay="0"/>
                                          </p:stCondLst>
                                        </p:cTn>
                                        <p:tgtEl>
                                          <p:spTgt spid="3076"/>
                                        </p:tgtEl>
                                        <p:attrNameLst>
                                          <p:attrName>style.visibility</p:attrName>
                                        </p:attrNameLst>
                                      </p:cBhvr>
                                      <p:to>
                                        <p:strVal val="visible"/>
                                      </p:to>
                                    </p:set>
                                    <p:animEffect transition="in" filter="fade">
                                      <p:cBhvr>
                                        <p:cTn id="42" dur="500"/>
                                        <p:tgtEl>
                                          <p:spTgt spid="30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22"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noFill/>
        </p:spPr>
        <p:txBody>
          <a:bodyPr anchor="ctr"/>
          <a:lstStyle/>
          <a:p>
            <a:r>
              <a:rPr lang="en-US" dirty="0"/>
              <a:t>Domain Driven Design</a:t>
            </a:r>
            <a:endParaRPr lang="en-US" sz="1400" dirty="0"/>
          </a:p>
        </p:txBody>
      </p:sp>
      <p:pic>
        <p:nvPicPr>
          <p:cNvPr id="2" name="Picture 1">
            <a:extLst>
              <a:ext uri="{FF2B5EF4-FFF2-40B4-BE49-F238E27FC236}">
                <a16:creationId xmlns:a16="http://schemas.microsoft.com/office/drawing/2014/main" id="{1D2CC3AB-185B-A422-A048-4EE612558E43}"/>
              </a:ext>
            </a:extLst>
          </p:cNvPr>
          <p:cNvPicPr>
            <a:picLocks noChangeAspect="1"/>
          </p:cNvPicPr>
          <p:nvPr/>
        </p:nvPicPr>
        <p:blipFill>
          <a:blip r:embed="rId3"/>
          <a:stretch>
            <a:fillRect/>
          </a:stretch>
        </p:blipFill>
        <p:spPr>
          <a:xfrm>
            <a:off x="3571524" y="168847"/>
            <a:ext cx="5822733" cy="2907777"/>
          </a:xfrm>
          <a:prstGeom prst="rect">
            <a:avLst/>
          </a:prstGeom>
        </p:spPr>
      </p:pic>
      <p:pic>
        <p:nvPicPr>
          <p:cNvPr id="4098" name="Picture 2" descr="Comparing Domain-Driven Design with ...">
            <a:extLst>
              <a:ext uri="{FF2B5EF4-FFF2-40B4-BE49-F238E27FC236}">
                <a16:creationId xmlns:a16="http://schemas.microsoft.com/office/drawing/2014/main" id="{0D418B51-E467-494E-02FB-DF0DDABBCFE3}"/>
              </a:ext>
            </a:extLst>
          </p:cNvPr>
          <p:cNvPicPr>
            <a:picLocks noGrp="1" noChangeAspect="1" noChangeArrowheads="1"/>
          </p:cNvPicPr>
          <p:nvPr>
            <p:ph type="pic" sz="quarter" idx="13"/>
          </p:nvPr>
        </p:nvPicPr>
        <p:blipFill>
          <a:blip r:embed="rId4">
            <a:extLst>
              <a:ext uri="{28A0092B-C50C-407E-A947-70E740481C1C}">
                <a14:useLocalDpi xmlns:a14="http://schemas.microsoft.com/office/drawing/2010/main" val="0"/>
              </a:ext>
            </a:extLst>
          </a:blip>
          <a:srcRect t="12982" b="12982"/>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24723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descr="Data Points Digital background">
            <a:extLst>
              <a:ext uri="{FF2B5EF4-FFF2-40B4-BE49-F238E27FC236}">
                <a16:creationId xmlns:a16="http://schemas.microsoft.com/office/drawing/2014/main" id="{1358CD3B-43A8-5BF7-2E60-B0563F068D11}"/>
              </a:ext>
            </a:extLst>
          </p:cNvPr>
          <p:cNvPicPr>
            <a:picLocks noGrp="1" noChangeAspect="1"/>
          </p:cNvPicPr>
          <p:nvPr>
            <p:ph type="pic" sz="quarter" idx="13"/>
          </p:nvPr>
        </p:nvPicPr>
        <p:blipFill>
          <a:blip r:embed="rId3">
            <a:alphaModFix amt="45000"/>
            <a:extLst>
              <a:ext uri="{28A0092B-C50C-407E-A947-70E740481C1C}">
                <a14:useLocalDpi xmlns:a14="http://schemas.microsoft.com/office/drawing/2010/main" val="0"/>
              </a:ext>
            </a:extLst>
          </a:blip>
          <a:srcRect/>
          <a:stretch/>
        </p:blipFill>
        <p:spPr/>
      </p:pic>
      <p:sp>
        <p:nvSpPr>
          <p:cNvPr id="7" name="Title 6">
            <a:extLst>
              <a:ext uri="{FF2B5EF4-FFF2-40B4-BE49-F238E27FC236}">
                <a16:creationId xmlns:a16="http://schemas.microsoft.com/office/drawing/2014/main" id="{8A84D4AF-8D29-5A55-F3F8-1E928E3B08FF}"/>
              </a:ext>
            </a:extLst>
          </p:cNvPr>
          <p:cNvSpPr>
            <a:spLocks noGrp="1"/>
          </p:cNvSpPr>
          <p:nvPr>
            <p:ph type="ctrTitle"/>
          </p:nvPr>
        </p:nvSpPr>
        <p:spPr/>
        <p:txBody>
          <a:bodyPr/>
          <a:lstStyle/>
          <a:p>
            <a:r>
              <a:rPr lang="en-US" dirty="0"/>
              <a:t>Demo</a:t>
            </a:r>
          </a:p>
        </p:txBody>
      </p:sp>
    </p:spTree>
    <p:extLst>
      <p:ext uri="{BB962C8B-B14F-4D97-AF65-F5344CB8AC3E}">
        <p14:creationId xmlns:p14="http://schemas.microsoft.com/office/powerpoint/2010/main" val="2605681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a:xfrm>
            <a:off x="550863" y="550800"/>
            <a:ext cx="7308850" cy="986400"/>
          </a:xfrm>
        </p:spPr>
        <p:txBody>
          <a:bodyPr vert="horz" wrap="square" lIns="0" tIns="0" rIns="0" bIns="0" rtlCol="0" anchor="ctr" anchorCtr="0">
            <a:normAutofit/>
          </a:bodyPr>
          <a:lstStyle/>
          <a:p>
            <a:pPr>
              <a:lnSpc>
                <a:spcPct val="100000"/>
              </a:lnSpc>
            </a:pPr>
            <a:r>
              <a:rPr lang="en-US" sz="4800" dirty="0"/>
              <a:t>Benefits</a:t>
            </a:r>
          </a:p>
        </p:txBody>
      </p:sp>
      <p:grpSp>
        <p:nvGrpSpPr>
          <p:cNvPr id="27" name="Group 26">
            <a:extLst>
              <a:ext uri="{FF2B5EF4-FFF2-40B4-BE49-F238E27FC236}">
                <a16:creationId xmlns:a16="http://schemas.microsoft.com/office/drawing/2014/main" id="{5FCCF31F-248A-C424-D211-62CD3135C285}"/>
              </a:ext>
            </a:extLst>
          </p:cNvPr>
          <p:cNvGrpSpPr/>
          <p:nvPr/>
        </p:nvGrpSpPr>
        <p:grpSpPr>
          <a:xfrm>
            <a:off x="1782270" y="1953653"/>
            <a:ext cx="2666973" cy="1600183"/>
            <a:chOff x="1277981" y="812"/>
            <a:chExt cx="2666973" cy="1600183"/>
          </a:xfrm>
        </p:grpSpPr>
        <p:sp>
          <p:nvSpPr>
            <p:cNvPr id="28" name="Rectangle 27">
              <a:extLst>
                <a:ext uri="{FF2B5EF4-FFF2-40B4-BE49-F238E27FC236}">
                  <a16:creationId xmlns:a16="http://schemas.microsoft.com/office/drawing/2014/main" id="{7980A46E-D54D-ECBA-30CD-D227169A2E95}"/>
                </a:ext>
              </a:extLst>
            </p:cNvPr>
            <p:cNvSpPr/>
            <p:nvPr/>
          </p:nvSpPr>
          <p:spPr>
            <a:xfrm>
              <a:off x="1277981" y="812"/>
              <a:ext cx="2666973" cy="1600183"/>
            </a:xfrm>
            <a:prstGeom prst="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a:lstStyle/>
            <a:p>
              <a:endParaRPr lang="en-US"/>
            </a:p>
          </p:txBody>
        </p:sp>
        <p:sp>
          <p:nvSpPr>
            <p:cNvPr id="29" name="TextBox 28">
              <a:extLst>
                <a:ext uri="{FF2B5EF4-FFF2-40B4-BE49-F238E27FC236}">
                  <a16:creationId xmlns:a16="http://schemas.microsoft.com/office/drawing/2014/main" id="{3ED2E914-7975-F781-B6CC-397C2DDF5CED}"/>
                </a:ext>
              </a:extLst>
            </p:cNvPr>
            <p:cNvSpPr txBox="1"/>
            <p:nvPr/>
          </p:nvSpPr>
          <p:spPr>
            <a:xfrm>
              <a:off x="1277981" y="812"/>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dirty="0"/>
                <a:t>Thinner Application Layer</a:t>
              </a:r>
              <a:endParaRPr lang="en-US" sz="2600" kern="1200" dirty="0"/>
            </a:p>
          </p:txBody>
        </p:sp>
      </p:grpSp>
      <p:grpSp>
        <p:nvGrpSpPr>
          <p:cNvPr id="30" name="Group 29">
            <a:extLst>
              <a:ext uri="{FF2B5EF4-FFF2-40B4-BE49-F238E27FC236}">
                <a16:creationId xmlns:a16="http://schemas.microsoft.com/office/drawing/2014/main" id="{28EFC8D7-DCE4-4468-B428-32AE592684B3}"/>
              </a:ext>
            </a:extLst>
          </p:cNvPr>
          <p:cNvGrpSpPr/>
          <p:nvPr/>
        </p:nvGrpSpPr>
        <p:grpSpPr>
          <a:xfrm>
            <a:off x="4715104" y="1953652"/>
            <a:ext cx="2666973" cy="1600183"/>
            <a:chOff x="4211651" y="812"/>
            <a:chExt cx="2666973" cy="1600183"/>
          </a:xfrm>
        </p:grpSpPr>
        <p:sp>
          <p:nvSpPr>
            <p:cNvPr id="31" name="Rectangle 30">
              <a:extLst>
                <a:ext uri="{FF2B5EF4-FFF2-40B4-BE49-F238E27FC236}">
                  <a16:creationId xmlns:a16="http://schemas.microsoft.com/office/drawing/2014/main" id="{8589718B-0B88-1975-D1C4-343B0F06DF9A}"/>
                </a:ext>
              </a:extLst>
            </p:cNvPr>
            <p:cNvSpPr/>
            <p:nvPr/>
          </p:nvSpPr>
          <p:spPr>
            <a:xfrm>
              <a:off x="4211651" y="812"/>
              <a:ext cx="2666973" cy="1600183"/>
            </a:xfrm>
            <a:prstGeom prst="rect">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p>
              <a:endParaRPr lang="en-US"/>
            </a:p>
          </p:txBody>
        </p:sp>
        <p:sp>
          <p:nvSpPr>
            <p:cNvPr id="32" name="TextBox 31">
              <a:extLst>
                <a:ext uri="{FF2B5EF4-FFF2-40B4-BE49-F238E27FC236}">
                  <a16:creationId xmlns:a16="http://schemas.microsoft.com/office/drawing/2014/main" id="{76185D5A-178B-A900-0A05-A3E096EFF8E1}"/>
                </a:ext>
              </a:extLst>
            </p:cNvPr>
            <p:cNvSpPr txBox="1"/>
            <p:nvPr/>
          </p:nvSpPr>
          <p:spPr>
            <a:xfrm>
              <a:off x="4211651" y="812"/>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Encapsulated Business Rules</a:t>
              </a:r>
            </a:p>
          </p:txBody>
        </p:sp>
      </p:grpSp>
      <p:grpSp>
        <p:nvGrpSpPr>
          <p:cNvPr id="36" name="Group 35">
            <a:extLst>
              <a:ext uri="{FF2B5EF4-FFF2-40B4-BE49-F238E27FC236}">
                <a16:creationId xmlns:a16="http://schemas.microsoft.com/office/drawing/2014/main" id="{6F0895D1-92BB-9942-3049-2259F0964675}"/>
              </a:ext>
            </a:extLst>
          </p:cNvPr>
          <p:cNvGrpSpPr/>
          <p:nvPr/>
        </p:nvGrpSpPr>
        <p:grpSpPr>
          <a:xfrm>
            <a:off x="3429027" y="3781995"/>
            <a:ext cx="2666973" cy="1600183"/>
            <a:chOff x="7118172" y="4780"/>
            <a:chExt cx="2666973" cy="1600183"/>
          </a:xfrm>
        </p:grpSpPr>
        <p:sp>
          <p:nvSpPr>
            <p:cNvPr id="37" name="Rectangle 36">
              <a:extLst>
                <a:ext uri="{FF2B5EF4-FFF2-40B4-BE49-F238E27FC236}">
                  <a16:creationId xmlns:a16="http://schemas.microsoft.com/office/drawing/2014/main" id="{997448D2-C29B-E367-B49B-2A5026566213}"/>
                </a:ext>
              </a:extLst>
            </p:cNvPr>
            <p:cNvSpPr/>
            <p:nvPr/>
          </p:nvSpPr>
          <p:spPr>
            <a:xfrm>
              <a:off x="7118172" y="4780"/>
              <a:ext cx="2666973" cy="1600183"/>
            </a:xfrm>
            <a:prstGeom prst="rect">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a:lstStyle/>
            <a:p>
              <a:endParaRPr lang="en-US"/>
            </a:p>
          </p:txBody>
        </p:sp>
        <p:sp>
          <p:nvSpPr>
            <p:cNvPr id="38" name="TextBox 37">
              <a:extLst>
                <a:ext uri="{FF2B5EF4-FFF2-40B4-BE49-F238E27FC236}">
                  <a16:creationId xmlns:a16="http://schemas.microsoft.com/office/drawing/2014/main" id="{D746C118-7F9E-959F-101C-9A36932E830F}"/>
                </a:ext>
              </a:extLst>
            </p:cNvPr>
            <p:cNvSpPr txBox="1"/>
            <p:nvPr/>
          </p:nvSpPr>
          <p:spPr>
            <a:xfrm>
              <a:off x="7118172" y="4780"/>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dirty="0"/>
                <a:t>Core is More “Expressive”</a:t>
              </a:r>
              <a:endParaRPr lang="en-US" sz="2600" kern="1200" dirty="0"/>
            </a:p>
          </p:txBody>
        </p:sp>
      </p:grpSp>
      <p:grpSp>
        <p:nvGrpSpPr>
          <p:cNvPr id="39" name="Group 38">
            <a:extLst>
              <a:ext uri="{FF2B5EF4-FFF2-40B4-BE49-F238E27FC236}">
                <a16:creationId xmlns:a16="http://schemas.microsoft.com/office/drawing/2014/main" id="{B885A514-910B-E781-5BEB-E281338592C2}"/>
              </a:ext>
            </a:extLst>
          </p:cNvPr>
          <p:cNvGrpSpPr/>
          <p:nvPr/>
        </p:nvGrpSpPr>
        <p:grpSpPr>
          <a:xfrm>
            <a:off x="6361862" y="3781995"/>
            <a:ext cx="2666973" cy="1600183"/>
            <a:chOff x="1277981" y="1867693"/>
            <a:chExt cx="2666973" cy="1600183"/>
          </a:xfrm>
        </p:grpSpPr>
        <p:sp>
          <p:nvSpPr>
            <p:cNvPr id="40" name="Rectangle 39">
              <a:extLst>
                <a:ext uri="{FF2B5EF4-FFF2-40B4-BE49-F238E27FC236}">
                  <a16:creationId xmlns:a16="http://schemas.microsoft.com/office/drawing/2014/main" id="{5EC5C766-06C3-2BDE-7AB4-6BB7263FDA30}"/>
                </a:ext>
              </a:extLst>
            </p:cNvPr>
            <p:cNvSpPr/>
            <p:nvPr/>
          </p:nvSpPr>
          <p:spPr>
            <a:xfrm>
              <a:off x="1277981" y="1867693"/>
              <a:ext cx="2666973" cy="1600183"/>
            </a:xfrm>
            <a:prstGeom prst="rect">
              <a:avLst/>
            </a:pr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a:lstStyle/>
            <a:p>
              <a:endParaRPr lang="en-US"/>
            </a:p>
          </p:txBody>
        </p:sp>
        <p:sp>
          <p:nvSpPr>
            <p:cNvPr id="41" name="TextBox 40">
              <a:extLst>
                <a:ext uri="{FF2B5EF4-FFF2-40B4-BE49-F238E27FC236}">
                  <a16:creationId xmlns:a16="http://schemas.microsoft.com/office/drawing/2014/main" id="{3F46A8D7-7FBB-2D3A-1713-F223DF63E749}"/>
                </a:ext>
              </a:extLst>
            </p:cNvPr>
            <p:cNvSpPr txBox="1"/>
            <p:nvPr/>
          </p:nvSpPr>
          <p:spPr>
            <a:xfrm>
              <a:off x="1277981" y="1867693"/>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Better Unit Testing</a:t>
              </a:r>
            </a:p>
          </p:txBody>
        </p:sp>
      </p:grpSp>
      <p:grpSp>
        <p:nvGrpSpPr>
          <p:cNvPr id="3" name="Group 2">
            <a:extLst>
              <a:ext uri="{FF2B5EF4-FFF2-40B4-BE49-F238E27FC236}">
                <a16:creationId xmlns:a16="http://schemas.microsoft.com/office/drawing/2014/main" id="{E5D22CF1-30DA-9B82-8C7A-A741027A2320}"/>
              </a:ext>
            </a:extLst>
          </p:cNvPr>
          <p:cNvGrpSpPr/>
          <p:nvPr/>
        </p:nvGrpSpPr>
        <p:grpSpPr>
          <a:xfrm>
            <a:off x="7630009" y="1953652"/>
            <a:ext cx="2666973" cy="1600183"/>
            <a:chOff x="4211651" y="1867693"/>
            <a:chExt cx="2666973" cy="1600183"/>
          </a:xfrm>
        </p:grpSpPr>
        <p:sp>
          <p:nvSpPr>
            <p:cNvPr id="4" name="Rectangle 3">
              <a:extLst>
                <a:ext uri="{FF2B5EF4-FFF2-40B4-BE49-F238E27FC236}">
                  <a16:creationId xmlns:a16="http://schemas.microsoft.com/office/drawing/2014/main" id="{093A1172-7D98-314C-B779-B1B631F22330}"/>
                </a:ext>
              </a:extLst>
            </p:cNvPr>
            <p:cNvSpPr/>
            <p:nvPr/>
          </p:nvSpPr>
          <p:spPr>
            <a:xfrm>
              <a:off x="4211651" y="1867693"/>
              <a:ext cx="2666973" cy="1600183"/>
            </a:xfrm>
            <a:prstGeom prst="rect">
              <a:avLst/>
            </a:pr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a:lstStyle/>
            <a:p>
              <a:endParaRPr lang="en-US"/>
            </a:p>
          </p:txBody>
        </p:sp>
        <p:sp>
          <p:nvSpPr>
            <p:cNvPr id="5" name="TextBox 4">
              <a:extLst>
                <a:ext uri="{FF2B5EF4-FFF2-40B4-BE49-F238E27FC236}">
                  <a16:creationId xmlns:a16="http://schemas.microsoft.com/office/drawing/2014/main" id="{0E78F688-2116-9615-1CAC-D9BE614AE538}"/>
                </a:ext>
              </a:extLst>
            </p:cNvPr>
            <p:cNvSpPr txBox="1"/>
            <p:nvPr/>
          </p:nvSpPr>
          <p:spPr>
            <a:xfrm>
              <a:off x="4211651" y="1867693"/>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Entities Will Always be Valid</a:t>
              </a:r>
            </a:p>
          </p:txBody>
        </p:sp>
      </p:grpSp>
    </p:spTree>
    <p:extLst>
      <p:ext uri="{BB962C8B-B14F-4D97-AF65-F5344CB8AC3E}">
        <p14:creationId xmlns:p14="http://schemas.microsoft.com/office/powerpoint/2010/main" val="3569807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descr="Data Points Digital background">
            <a:extLst>
              <a:ext uri="{FF2B5EF4-FFF2-40B4-BE49-F238E27FC236}">
                <a16:creationId xmlns:a16="http://schemas.microsoft.com/office/drawing/2014/main" id="{1358CD3B-43A8-5BF7-2E60-B0563F068D11}"/>
              </a:ext>
            </a:extLst>
          </p:cNvPr>
          <p:cNvPicPr>
            <a:picLocks noGrp="1" noChangeAspect="1"/>
          </p:cNvPicPr>
          <p:nvPr>
            <p:ph type="pic" sz="quarter" idx="13"/>
          </p:nvPr>
        </p:nvPicPr>
        <p:blipFill>
          <a:blip r:embed="rId3">
            <a:alphaModFix amt="45000"/>
            <a:extLst>
              <a:ext uri="{28A0092B-C50C-407E-A947-70E740481C1C}">
                <a14:useLocalDpi xmlns:a14="http://schemas.microsoft.com/office/drawing/2010/main" val="0"/>
              </a:ext>
            </a:extLst>
          </a:blip>
          <a:srcRect/>
          <a:stretch/>
        </p:blipFill>
        <p:spPr/>
      </p:pic>
      <p:sp>
        <p:nvSpPr>
          <p:cNvPr id="7" name="Title 6">
            <a:extLst>
              <a:ext uri="{FF2B5EF4-FFF2-40B4-BE49-F238E27FC236}">
                <a16:creationId xmlns:a16="http://schemas.microsoft.com/office/drawing/2014/main" id="{8A84D4AF-8D29-5A55-F3F8-1E928E3B08FF}"/>
              </a:ext>
            </a:extLst>
          </p:cNvPr>
          <p:cNvSpPr>
            <a:spLocks noGrp="1"/>
          </p:cNvSpPr>
          <p:nvPr>
            <p:ph type="ctrTitle"/>
          </p:nvPr>
        </p:nvSpPr>
        <p:spPr/>
        <p:txBody>
          <a:bodyPr/>
          <a:lstStyle/>
          <a:p>
            <a:r>
              <a:rPr lang="en-US" dirty="0"/>
              <a:t>A Note On CQRS &amp; Event Sourcing</a:t>
            </a:r>
          </a:p>
        </p:txBody>
      </p:sp>
    </p:spTree>
    <p:extLst>
      <p:ext uri="{BB962C8B-B14F-4D97-AF65-F5344CB8AC3E}">
        <p14:creationId xmlns:p14="http://schemas.microsoft.com/office/powerpoint/2010/main" val="24155829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noFill/>
        </p:spPr>
        <p:txBody>
          <a:bodyPr anchor="b">
            <a:normAutofit/>
          </a:bodyPr>
          <a:lstStyle/>
          <a:p>
            <a:r>
              <a:rPr lang="en-US" dirty="0"/>
              <a:t>That’s it!</a:t>
            </a:r>
          </a:p>
        </p:txBody>
      </p:sp>
      <p:pic>
        <p:nvPicPr>
          <p:cNvPr id="25" name="Picture Placeholder 24" descr="A close-up of a network">
            <a:extLst>
              <a:ext uri="{FF2B5EF4-FFF2-40B4-BE49-F238E27FC236}">
                <a16:creationId xmlns:a16="http://schemas.microsoft.com/office/drawing/2014/main" id="{41A1C574-72C6-642F-E4D2-FF0C993AEF78}"/>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 b="1"/>
          <a:stretch/>
        </p:blipFill>
        <p:spPr/>
      </p:pic>
    </p:spTree>
    <p:extLst>
      <p:ext uri="{BB962C8B-B14F-4D97-AF65-F5344CB8AC3E}">
        <p14:creationId xmlns:p14="http://schemas.microsoft.com/office/powerpoint/2010/main" val="2547630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0" name="Freeform: Shape 49">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Oval 50">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2" name="Oval 5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3" name="Group 52">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54" name="Freeform: Shape 53">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Oval 55">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7" name="Oval 56">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58" name="Rectangle 57">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D5BE93-0252-3CC3-B567-14EC47EB8C7F}"/>
              </a:ext>
            </a:extLst>
          </p:cNvPr>
          <p:cNvSpPr>
            <a:spLocks noGrp="1"/>
          </p:cNvSpPr>
          <p:nvPr>
            <p:ph type="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a:solidFill>
                  <a:schemeClr val="tx1"/>
                </a:solidFill>
                <a:latin typeface="+mj-lt"/>
                <a:ea typeface="+mj-ea"/>
                <a:cs typeface="+mj-cs"/>
              </a:rPr>
              <a:t>Goals</a:t>
            </a:r>
          </a:p>
        </p:txBody>
      </p:sp>
      <p:pic>
        <p:nvPicPr>
          <p:cNvPr id="6" name="Picture 5" descr="Railroad tracks intersecting">
            <a:extLst>
              <a:ext uri="{FF2B5EF4-FFF2-40B4-BE49-F238E27FC236}">
                <a16:creationId xmlns:a16="http://schemas.microsoft.com/office/drawing/2014/main" id="{8A9AE560-0F70-2FFA-8D1D-675A4ACE071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508749"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59" name="Group 58">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60" name="Freeform: Shape 59">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1" name="Oval 60">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62" name="Oval 61">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641677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1" name="Freeform: Shape 1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Freeform: Shape 1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16" name="Rectangle 1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D5BE93-0252-3CC3-B567-14EC47EB8C7F}"/>
              </a:ext>
            </a:extLst>
          </p:cNvPr>
          <p:cNvSpPr>
            <a:spLocks noGrp="1"/>
          </p:cNvSpPr>
          <p:nvPr>
            <p:ph type="title"/>
          </p:nvPr>
        </p:nvSpPr>
        <p:spPr>
          <a:xfrm>
            <a:off x="550863" y="549275"/>
            <a:ext cx="4159681" cy="1997855"/>
          </a:xfrm>
        </p:spPr>
        <p:txBody>
          <a:bodyPr vert="horz" wrap="square" lIns="0" tIns="0" rIns="0" bIns="0" rtlCol="0" anchor="b" anchorCtr="0">
            <a:normAutofit/>
          </a:bodyPr>
          <a:lstStyle/>
          <a:p>
            <a:pPr>
              <a:lnSpc>
                <a:spcPct val="100000"/>
              </a:lnSpc>
            </a:pPr>
            <a:r>
              <a:rPr lang="en-US" sz="4800" kern="1200" dirty="0">
                <a:solidFill>
                  <a:schemeClr val="tx1"/>
                </a:solidFill>
                <a:latin typeface="+mj-lt"/>
                <a:ea typeface="+mj-ea"/>
                <a:cs typeface="+mj-cs"/>
              </a:rPr>
              <a:t>Agenda/Topics Covered</a:t>
            </a:r>
          </a:p>
        </p:txBody>
      </p:sp>
      <p:sp>
        <p:nvSpPr>
          <p:cNvPr id="3" name="Content Placeholder 2">
            <a:extLst>
              <a:ext uri="{FF2B5EF4-FFF2-40B4-BE49-F238E27FC236}">
                <a16:creationId xmlns:a16="http://schemas.microsoft.com/office/drawing/2014/main" id="{1ABCA07C-1908-B1EB-82FA-EC63DAAF4CF4}"/>
              </a:ext>
            </a:extLst>
          </p:cNvPr>
          <p:cNvSpPr>
            <a:spLocks noGrp="1"/>
          </p:cNvSpPr>
          <p:nvPr>
            <p:ph sz="quarter" idx="13"/>
          </p:nvPr>
        </p:nvSpPr>
        <p:spPr>
          <a:xfrm>
            <a:off x="550863" y="2678400"/>
            <a:ext cx="4159682" cy="3414425"/>
          </a:xfrm>
        </p:spPr>
        <p:txBody>
          <a:bodyPr vert="horz" wrap="square" lIns="0" tIns="0" rIns="0" bIns="0" rtlCol="0" anchor="t">
            <a:normAutofit/>
          </a:bodyPr>
          <a:lstStyle/>
          <a:p>
            <a:pPr indent="-228600">
              <a:buFont typeface="Arial" panose="020B0604020202020204" pitchFamily="34" charset="0"/>
              <a:buChar char="•"/>
            </a:pPr>
            <a:r>
              <a:rPr lang="en-US" sz="1600" dirty="0">
                <a:solidFill>
                  <a:schemeClr val="tx1">
                    <a:alpha val="60000"/>
                  </a:schemeClr>
                </a:solidFill>
              </a:rPr>
              <a:t>Sample Project</a:t>
            </a:r>
          </a:p>
          <a:p>
            <a:pPr indent="-228600">
              <a:buFont typeface="Arial" panose="020B0604020202020204" pitchFamily="34" charset="0"/>
              <a:buChar char="•"/>
            </a:pPr>
            <a:r>
              <a:rPr lang="en-US" sz="1600" dirty="0">
                <a:solidFill>
                  <a:schemeClr val="tx1">
                    <a:alpha val="60000"/>
                  </a:schemeClr>
                </a:solidFill>
              </a:rPr>
              <a:t>Clean Architecture and Current Infinity Apps</a:t>
            </a:r>
          </a:p>
          <a:p>
            <a:pPr indent="-228600">
              <a:buFont typeface="Arial" panose="020B0604020202020204" pitchFamily="34" charset="0"/>
              <a:buChar char="•"/>
            </a:pPr>
            <a:r>
              <a:rPr lang="en-US" sz="1600" dirty="0">
                <a:solidFill>
                  <a:schemeClr val="tx1">
                    <a:alpha val="60000"/>
                  </a:schemeClr>
                </a:solidFill>
              </a:rPr>
              <a:t>Moving Away From Controllers (REPR)</a:t>
            </a:r>
          </a:p>
          <a:p>
            <a:pPr indent="-228600">
              <a:buFont typeface="Arial" panose="020B0604020202020204" pitchFamily="34" charset="0"/>
              <a:buChar char="•"/>
            </a:pPr>
            <a:r>
              <a:rPr lang="en-US" sz="1600" dirty="0">
                <a:solidFill>
                  <a:schemeClr val="tx1">
                    <a:alpha val="60000"/>
                  </a:schemeClr>
                </a:solidFill>
              </a:rPr>
              <a:t>Vertical Slice Architecture</a:t>
            </a:r>
          </a:p>
          <a:p>
            <a:pPr indent="-228600">
              <a:buFont typeface="Arial" panose="020B0604020202020204" pitchFamily="34" charset="0"/>
              <a:buChar char="•"/>
            </a:pPr>
            <a:r>
              <a:rPr lang="en-US" sz="1600" dirty="0">
                <a:solidFill>
                  <a:schemeClr val="tx1">
                    <a:alpha val="60000"/>
                  </a:schemeClr>
                </a:solidFill>
              </a:rPr>
              <a:t>Domain-Driven Design</a:t>
            </a:r>
          </a:p>
          <a:p>
            <a:pPr indent="-228600">
              <a:buFont typeface="Arial" panose="020B0604020202020204" pitchFamily="34" charset="0"/>
              <a:buChar char="•"/>
            </a:pPr>
            <a:r>
              <a:rPr lang="en-US" sz="1600" dirty="0">
                <a:solidFill>
                  <a:schemeClr val="tx1">
                    <a:alpha val="60000"/>
                  </a:schemeClr>
                </a:solidFill>
              </a:rPr>
              <a:t>CQRS</a:t>
            </a:r>
          </a:p>
          <a:p>
            <a:pPr indent="-228600">
              <a:buFont typeface="Arial" panose="020B0604020202020204" pitchFamily="34" charset="0"/>
              <a:buChar char="•"/>
            </a:pPr>
            <a:r>
              <a:rPr lang="en-US" sz="1600" dirty="0">
                <a:solidFill>
                  <a:schemeClr val="tx1">
                    <a:alpha val="60000"/>
                  </a:schemeClr>
                </a:solidFill>
              </a:rPr>
              <a:t>Event Sourcing</a:t>
            </a:r>
          </a:p>
          <a:p>
            <a:pPr indent="-228600">
              <a:buFont typeface="Arial" panose="020B0604020202020204" pitchFamily="34" charset="0"/>
              <a:buChar char="•"/>
            </a:pPr>
            <a:endParaRPr lang="en-US" sz="1600" dirty="0">
              <a:solidFill>
                <a:schemeClr val="tx1">
                  <a:alpha val="60000"/>
                </a:schemeClr>
              </a:solidFill>
            </a:endParaRPr>
          </a:p>
          <a:p>
            <a:pPr indent="-228600">
              <a:buFont typeface="Arial" panose="020B0604020202020204" pitchFamily="34" charset="0"/>
              <a:buChar char="•"/>
            </a:pPr>
            <a:endParaRPr lang="en-US" sz="1600" dirty="0">
              <a:solidFill>
                <a:schemeClr val="tx1">
                  <a:alpha val="60000"/>
                </a:schemeClr>
              </a:solidFill>
            </a:endParaRPr>
          </a:p>
        </p:txBody>
      </p:sp>
      <p:pic>
        <p:nvPicPr>
          <p:cNvPr id="5" name="Picture 4" descr="Sheet music with treble and bass clef, and illegible notes">
            <a:extLst>
              <a:ext uri="{FF2B5EF4-FFF2-40B4-BE49-F238E27FC236}">
                <a16:creationId xmlns:a16="http://schemas.microsoft.com/office/drawing/2014/main" id="{D7FBC452-4644-DBF6-8591-6166193EB40B}"/>
              </a:ext>
            </a:extLst>
          </p:cNvPr>
          <p:cNvPicPr>
            <a:picLocks noChangeAspect="1"/>
          </p:cNvPicPr>
          <p:nvPr/>
        </p:nvPicPr>
        <p:blipFill>
          <a:blip r:embed="rId3">
            <a:extLst>
              <a:ext uri="{28A0092B-C50C-407E-A947-70E740481C1C}">
                <a14:useLocalDpi xmlns:a14="http://schemas.microsoft.com/office/drawing/2010/main" val="0"/>
              </a:ext>
            </a:extLst>
          </a:blip>
          <a:srcRect r="33501" b="2"/>
          <a:stretch/>
        </p:blipFill>
        <p:spPr>
          <a:xfrm>
            <a:off x="5588000"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18" name="Group 17">
            <a:extLst>
              <a:ext uri="{FF2B5EF4-FFF2-40B4-BE49-F238E27FC236}">
                <a16:creationId xmlns:a16="http://schemas.microsoft.com/office/drawing/2014/main" id="{183B29DA-9BB8-4BA8-B8E1-8C2B544078C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22156" y="4143453"/>
            <a:ext cx="734257" cy="760506"/>
            <a:chOff x="5243759" y="1363788"/>
            <a:chExt cx="734257" cy="760506"/>
          </a:xfrm>
        </p:grpSpPr>
        <p:sp>
          <p:nvSpPr>
            <p:cNvPr id="19" name="Freeform 5">
              <a:extLst>
                <a:ext uri="{FF2B5EF4-FFF2-40B4-BE49-F238E27FC236}">
                  <a16:creationId xmlns:a16="http://schemas.microsoft.com/office/drawing/2014/main" id="{D02496F8-166D-469A-8040-08608013BF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6">
              <a:extLst>
                <a:ext uri="{FF2B5EF4-FFF2-40B4-BE49-F238E27FC236}">
                  <a16:creationId xmlns:a16="http://schemas.microsoft.com/office/drawing/2014/main" id="{23E648A7-A02A-4DC7-9FEC-489F1BA6F7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Freeform 8">
              <a:extLst>
                <a:ext uri="{FF2B5EF4-FFF2-40B4-BE49-F238E27FC236}">
                  <a16:creationId xmlns:a16="http://schemas.microsoft.com/office/drawing/2014/main" id="{4EF573B1-38BC-4C7B-894C-BE3864A04AD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3" name="Oval 22">
            <a:extLst>
              <a:ext uri="{FF2B5EF4-FFF2-40B4-BE49-F238E27FC236}">
                <a16:creationId xmlns:a16="http://schemas.microsoft.com/office/drawing/2014/main" id="{647A77D8-817B-4A9F-86AA-FE781E813D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665045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descr="Data Points Digital background">
            <a:extLst>
              <a:ext uri="{FF2B5EF4-FFF2-40B4-BE49-F238E27FC236}">
                <a16:creationId xmlns:a16="http://schemas.microsoft.com/office/drawing/2014/main" id="{1358CD3B-43A8-5BF7-2E60-B0563F068D11}"/>
              </a:ext>
            </a:extLst>
          </p:cNvPr>
          <p:cNvPicPr>
            <a:picLocks noGrp="1" noChangeAspect="1"/>
          </p:cNvPicPr>
          <p:nvPr>
            <p:ph type="pic" sz="quarter" idx="13"/>
          </p:nvPr>
        </p:nvPicPr>
        <p:blipFill>
          <a:blip r:embed="rId3">
            <a:alphaModFix amt="45000"/>
            <a:extLst>
              <a:ext uri="{28A0092B-C50C-407E-A947-70E740481C1C}">
                <a14:useLocalDpi xmlns:a14="http://schemas.microsoft.com/office/drawing/2010/main" val="0"/>
              </a:ext>
            </a:extLst>
          </a:blip>
          <a:srcRect/>
          <a:stretch/>
        </p:blipFill>
        <p:spPr/>
      </p:pic>
      <p:sp>
        <p:nvSpPr>
          <p:cNvPr id="7" name="Title 6">
            <a:extLst>
              <a:ext uri="{FF2B5EF4-FFF2-40B4-BE49-F238E27FC236}">
                <a16:creationId xmlns:a16="http://schemas.microsoft.com/office/drawing/2014/main" id="{8A84D4AF-8D29-5A55-F3F8-1E928E3B08FF}"/>
              </a:ext>
            </a:extLst>
          </p:cNvPr>
          <p:cNvSpPr>
            <a:spLocks noGrp="1"/>
          </p:cNvSpPr>
          <p:nvPr>
            <p:ph type="ctrTitle"/>
          </p:nvPr>
        </p:nvSpPr>
        <p:spPr/>
        <p:txBody>
          <a:bodyPr/>
          <a:lstStyle/>
          <a:p>
            <a:r>
              <a:rPr lang="en-US" dirty="0"/>
              <a:t>Demo</a:t>
            </a:r>
          </a:p>
        </p:txBody>
      </p:sp>
    </p:spTree>
    <p:extLst>
      <p:ext uri="{BB962C8B-B14F-4D97-AF65-F5344CB8AC3E}">
        <p14:creationId xmlns:p14="http://schemas.microsoft.com/office/powerpoint/2010/main" val="1147715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noFill/>
        </p:spPr>
        <p:txBody>
          <a:bodyPr>
            <a:noAutofit/>
          </a:bodyPr>
          <a:lstStyle/>
          <a:p>
            <a:r>
              <a:rPr lang="en-US" dirty="0"/>
              <a:t>Clean Architecture</a:t>
            </a:r>
          </a:p>
        </p:txBody>
      </p:sp>
      <p:pic>
        <p:nvPicPr>
          <p:cNvPr id="1026" name="Picture 2">
            <a:extLst>
              <a:ext uri="{FF2B5EF4-FFF2-40B4-BE49-F238E27FC236}">
                <a16:creationId xmlns:a16="http://schemas.microsoft.com/office/drawing/2014/main" id="{CB3F9EDE-8F8A-277C-8F70-E0AE26B9910D}"/>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8592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0" name="Freeform: Shape 9">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1" name="Oval 10">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Freeform: Shape 12">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15" name="Rectangle 14">
            <a:extLst>
              <a:ext uri="{FF2B5EF4-FFF2-40B4-BE49-F238E27FC236}">
                <a16:creationId xmlns:a16="http://schemas.microsoft.com/office/drawing/2014/main" id="{60B7752B-728D-4CA3-8923-C4F7F7702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a:xfrm>
            <a:off x="550863" y="550800"/>
            <a:ext cx="7308850" cy="986400"/>
          </a:xfrm>
        </p:spPr>
        <p:txBody>
          <a:bodyPr vert="horz" wrap="square" lIns="0" tIns="0" rIns="0" bIns="0" rtlCol="0" anchor="ctr" anchorCtr="0">
            <a:normAutofit/>
          </a:bodyPr>
          <a:lstStyle/>
          <a:p>
            <a:pPr>
              <a:lnSpc>
                <a:spcPct val="100000"/>
              </a:lnSpc>
            </a:pPr>
            <a:r>
              <a:rPr lang="en-US" sz="4800"/>
              <a:t>Problems with this</a:t>
            </a:r>
          </a:p>
        </p:txBody>
      </p:sp>
      <p:sp>
        <p:nvSpPr>
          <p:cNvPr id="17" name="Rectangle 16">
            <a:extLst>
              <a:ext uri="{FF2B5EF4-FFF2-40B4-BE49-F238E27FC236}">
                <a16:creationId xmlns:a16="http://schemas.microsoft.com/office/drawing/2014/main" id="{88392DC7-0988-443B-A0D0-E726C7DB62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83435"/>
            <a:ext cx="12192000" cy="4774564"/>
          </a:xfrm>
          <a:prstGeom prst="rect">
            <a:avLst/>
          </a:prstGeom>
          <a:solidFill>
            <a:schemeClr val="bg2">
              <a:lumMod val="10000"/>
              <a:lumOff val="90000"/>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5FCCF31F-248A-C424-D211-62CD3135C285}"/>
              </a:ext>
            </a:extLst>
          </p:cNvPr>
          <p:cNvGrpSpPr/>
          <p:nvPr/>
        </p:nvGrpSpPr>
        <p:grpSpPr>
          <a:xfrm>
            <a:off x="1486906" y="2492668"/>
            <a:ext cx="2666973" cy="1600183"/>
            <a:chOff x="1277981" y="812"/>
            <a:chExt cx="2666973" cy="1600183"/>
          </a:xfrm>
        </p:grpSpPr>
        <p:sp>
          <p:nvSpPr>
            <p:cNvPr id="28" name="Rectangle 27">
              <a:extLst>
                <a:ext uri="{FF2B5EF4-FFF2-40B4-BE49-F238E27FC236}">
                  <a16:creationId xmlns:a16="http://schemas.microsoft.com/office/drawing/2014/main" id="{7980A46E-D54D-ECBA-30CD-D227169A2E95}"/>
                </a:ext>
              </a:extLst>
            </p:cNvPr>
            <p:cNvSpPr/>
            <p:nvPr/>
          </p:nvSpPr>
          <p:spPr>
            <a:xfrm>
              <a:off x="1277981" y="812"/>
              <a:ext cx="2666973" cy="1600183"/>
            </a:xfrm>
            <a:prstGeom prst="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a:lstStyle/>
            <a:p>
              <a:endParaRPr lang="en-US"/>
            </a:p>
          </p:txBody>
        </p:sp>
        <p:sp>
          <p:nvSpPr>
            <p:cNvPr id="29" name="TextBox 28">
              <a:extLst>
                <a:ext uri="{FF2B5EF4-FFF2-40B4-BE49-F238E27FC236}">
                  <a16:creationId xmlns:a16="http://schemas.microsoft.com/office/drawing/2014/main" id="{3ED2E914-7975-F781-B6CC-397C2DDF5CED}"/>
                </a:ext>
              </a:extLst>
            </p:cNvPr>
            <p:cNvSpPr txBox="1"/>
            <p:nvPr/>
          </p:nvSpPr>
          <p:spPr>
            <a:xfrm>
              <a:off x="1277981" y="812"/>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Violates SRP</a:t>
              </a:r>
            </a:p>
          </p:txBody>
        </p:sp>
      </p:grpSp>
      <p:grpSp>
        <p:nvGrpSpPr>
          <p:cNvPr id="30" name="Group 29">
            <a:extLst>
              <a:ext uri="{FF2B5EF4-FFF2-40B4-BE49-F238E27FC236}">
                <a16:creationId xmlns:a16="http://schemas.microsoft.com/office/drawing/2014/main" id="{28EFC8D7-DCE4-4468-B428-32AE592684B3}"/>
              </a:ext>
            </a:extLst>
          </p:cNvPr>
          <p:cNvGrpSpPr/>
          <p:nvPr/>
        </p:nvGrpSpPr>
        <p:grpSpPr>
          <a:xfrm>
            <a:off x="4419740" y="2492667"/>
            <a:ext cx="2666973" cy="1600183"/>
            <a:chOff x="4211651" y="812"/>
            <a:chExt cx="2666973" cy="1600183"/>
          </a:xfrm>
        </p:grpSpPr>
        <p:sp>
          <p:nvSpPr>
            <p:cNvPr id="31" name="Rectangle 30">
              <a:extLst>
                <a:ext uri="{FF2B5EF4-FFF2-40B4-BE49-F238E27FC236}">
                  <a16:creationId xmlns:a16="http://schemas.microsoft.com/office/drawing/2014/main" id="{8589718B-0B88-1975-D1C4-343B0F06DF9A}"/>
                </a:ext>
              </a:extLst>
            </p:cNvPr>
            <p:cNvSpPr/>
            <p:nvPr/>
          </p:nvSpPr>
          <p:spPr>
            <a:xfrm>
              <a:off x="4211651" y="812"/>
              <a:ext cx="2666973" cy="1600183"/>
            </a:xfrm>
            <a:prstGeom prst="rect">
              <a:avLst/>
            </a:prstGeom>
          </p:spPr>
          <p:style>
            <a:lnRef idx="2">
              <a:schemeClr val="lt1">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txBody>
            <a:bodyPr/>
            <a:lstStyle/>
            <a:p>
              <a:endParaRPr lang="en-US"/>
            </a:p>
          </p:txBody>
        </p:sp>
        <p:sp>
          <p:nvSpPr>
            <p:cNvPr id="32" name="TextBox 31">
              <a:extLst>
                <a:ext uri="{FF2B5EF4-FFF2-40B4-BE49-F238E27FC236}">
                  <a16:creationId xmlns:a16="http://schemas.microsoft.com/office/drawing/2014/main" id="{76185D5A-178B-A900-0A05-A3E096EFF8E1}"/>
                </a:ext>
              </a:extLst>
            </p:cNvPr>
            <p:cNvSpPr txBox="1"/>
            <p:nvPr/>
          </p:nvSpPr>
          <p:spPr>
            <a:xfrm>
              <a:off x="4211651" y="812"/>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Large, Bloated Controllers</a:t>
              </a:r>
            </a:p>
          </p:txBody>
        </p:sp>
      </p:grpSp>
      <p:grpSp>
        <p:nvGrpSpPr>
          <p:cNvPr id="36" name="Group 35">
            <a:extLst>
              <a:ext uri="{FF2B5EF4-FFF2-40B4-BE49-F238E27FC236}">
                <a16:creationId xmlns:a16="http://schemas.microsoft.com/office/drawing/2014/main" id="{6F0895D1-92BB-9942-3049-2259F0964675}"/>
              </a:ext>
            </a:extLst>
          </p:cNvPr>
          <p:cNvGrpSpPr/>
          <p:nvPr/>
        </p:nvGrpSpPr>
        <p:grpSpPr>
          <a:xfrm>
            <a:off x="7341038" y="2479206"/>
            <a:ext cx="2666973" cy="1600183"/>
            <a:chOff x="7118172" y="4780"/>
            <a:chExt cx="2666973" cy="1600183"/>
          </a:xfrm>
        </p:grpSpPr>
        <p:sp>
          <p:nvSpPr>
            <p:cNvPr id="37" name="Rectangle 36">
              <a:extLst>
                <a:ext uri="{FF2B5EF4-FFF2-40B4-BE49-F238E27FC236}">
                  <a16:creationId xmlns:a16="http://schemas.microsoft.com/office/drawing/2014/main" id="{997448D2-C29B-E367-B49B-2A5026566213}"/>
                </a:ext>
              </a:extLst>
            </p:cNvPr>
            <p:cNvSpPr/>
            <p:nvPr/>
          </p:nvSpPr>
          <p:spPr>
            <a:xfrm>
              <a:off x="7118172" y="4780"/>
              <a:ext cx="2666973" cy="1600183"/>
            </a:xfrm>
            <a:prstGeom prst="rect">
              <a:avLst/>
            </a:prstGeom>
          </p:spPr>
          <p:style>
            <a:lnRef idx="2">
              <a:schemeClr val="lt1">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a:schemeClr val="lt1"/>
            </a:fontRef>
          </p:style>
          <p:txBody>
            <a:bodyPr/>
            <a:lstStyle/>
            <a:p>
              <a:endParaRPr lang="en-US"/>
            </a:p>
          </p:txBody>
        </p:sp>
        <p:sp>
          <p:nvSpPr>
            <p:cNvPr id="38" name="TextBox 37">
              <a:extLst>
                <a:ext uri="{FF2B5EF4-FFF2-40B4-BE49-F238E27FC236}">
                  <a16:creationId xmlns:a16="http://schemas.microsoft.com/office/drawing/2014/main" id="{D746C118-7F9E-959F-101C-9A36932E830F}"/>
                </a:ext>
              </a:extLst>
            </p:cNvPr>
            <p:cNvSpPr txBox="1"/>
            <p:nvPr/>
          </p:nvSpPr>
          <p:spPr>
            <a:xfrm>
              <a:off x="7118172" y="4780"/>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Duplicate Business Rules/Validation</a:t>
              </a:r>
            </a:p>
          </p:txBody>
        </p:sp>
      </p:grpSp>
      <p:grpSp>
        <p:nvGrpSpPr>
          <p:cNvPr id="39" name="Group 38">
            <a:extLst>
              <a:ext uri="{FF2B5EF4-FFF2-40B4-BE49-F238E27FC236}">
                <a16:creationId xmlns:a16="http://schemas.microsoft.com/office/drawing/2014/main" id="{B885A514-910B-E781-5BEB-E281338592C2}"/>
              </a:ext>
            </a:extLst>
          </p:cNvPr>
          <p:cNvGrpSpPr/>
          <p:nvPr/>
        </p:nvGrpSpPr>
        <p:grpSpPr>
          <a:xfrm>
            <a:off x="1486906" y="4321010"/>
            <a:ext cx="2666973" cy="1600183"/>
            <a:chOff x="1277981" y="1867693"/>
            <a:chExt cx="2666973" cy="1600183"/>
          </a:xfrm>
        </p:grpSpPr>
        <p:sp>
          <p:nvSpPr>
            <p:cNvPr id="40" name="Rectangle 39">
              <a:extLst>
                <a:ext uri="{FF2B5EF4-FFF2-40B4-BE49-F238E27FC236}">
                  <a16:creationId xmlns:a16="http://schemas.microsoft.com/office/drawing/2014/main" id="{5EC5C766-06C3-2BDE-7AB4-6BB7263FDA30}"/>
                </a:ext>
              </a:extLst>
            </p:cNvPr>
            <p:cNvSpPr/>
            <p:nvPr/>
          </p:nvSpPr>
          <p:spPr>
            <a:xfrm>
              <a:off x="1277981" y="1867693"/>
              <a:ext cx="2666973" cy="1600183"/>
            </a:xfrm>
            <a:prstGeom prst="rect">
              <a:avLst/>
            </a:pr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a:lstStyle/>
            <a:p>
              <a:endParaRPr lang="en-US"/>
            </a:p>
          </p:txBody>
        </p:sp>
        <p:sp>
          <p:nvSpPr>
            <p:cNvPr id="41" name="TextBox 40">
              <a:extLst>
                <a:ext uri="{FF2B5EF4-FFF2-40B4-BE49-F238E27FC236}">
                  <a16:creationId xmlns:a16="http://schemas.microsoft.com/office/drawing/2014/main" id="{3F46A8D7-7FBB-2D3A-1713-F223DF63E749}"/>
                </a:ext>
              </a:extLst>
            </p:cNvPr>
            <p:cNvSpPr txBox="1"/>
            <p:nvPr/>
          </p:nvSpPr>
          <p:spPr>
            <a:xfrm>
              <a:off x="1277981" y="1867693"/>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Poorly Modeled </a:t>
              </a:r>
              <a:r>
                <a:rPr lang="en-US" sz="2600" dirty="0"/>
                <a:t>D</a:t>
              </a:r>
              <a:r>
                <a:rPr lang="en-US" sz="2600" kern="1200" dirty="0"/>
                <a:t>omain</a:t>
              </a:r>
            </a:p>
          </p:txBody>
        </p:sp>
      </p:grpSp>
      <p:grpSp>
        <p:nvGrpSpPr>
          <p:cNvPr id="42" name="Group 41">
            <a:extLst>
              <a:ext uri="{FF2B5EF4-FFF2-40B4-BE49-F238E27FC236}">
                <a16:creationId xmlns:a16="http://schemas.microsoft.com/office/drawing/2014/main" id="{FDABFA09-A52E-6428-3E0A-D56B1EF1B519}"/>
              </a:ext>
            </a:extLst>
          </p:cNvPr>
          <p:cNvGrpSpPr/>
          <p:nvPr/>
        </p:nvGrpSpPr>
        <p:grpSpPr>
          <a:xfrm>
            <a:off x="4419739" y="4328063"/>
            <a:ext cx="2666973" cy="1600183"/>
            <a:chOff x="4211651" y="1867693"/>
            <a:chExt cx="2666973" cy="1600183"/>
          </a:xfrm>
        </p:grpSpPr>
        <p:sp>
          <p:nvSpPr>
            <p:cNvPr id="43" name="Rectangle 42">
              <a:extLst>
                <a:ext uri="{FF2B5EF4-FFF2-40B4-BE49-F238E27FC236}">
                  <a16:creationId xmlns:a16="http://schemas.microsoft.com/office/drawing/2014/main" id="{CA8EBEBA-47B7-947E-527A-5362DAE19E17}"/>
                </a:ext>
              </a:extLst>
            </p:cNvPr>
            <p:cNvSpPr/>
            <p:nvPr/>
          </p:nvSpPr>
          <p:spPr>
            <a:xfrm>
              <a:off x="4211651" y="1867693"/>
              <a:ext cx="2666973" cy="1600183"/>
            </a:xfrm>
            <a:prstGeom prst="rect">
              <a:avLst/>
            </a:prstGeom>
          </p:spPr>
          <p:style>
            <a:lnRef idx="2">
              <a:schemeClr val="lt1">
                <a:hueOff val="0"/>
                <a:satOff val="0"/>
                <a:lumOff val="0"/>
                <a:alphaOff val="0"/>
              </a:schemeClr>
            </a:lnRef>
            <a:fillRef idx="1">
              <a:schemeClr val="accent6">
                <a:hueOff val="0"/>
                <a:satOff val="0"/>
                <a:lumOff val="0"/>
                <a:alphaOff val="0"/>
              </a:schemeClr>
            </a:fillRef>
            <a:effectRef idx="0">
              <a:schemeClr val="accent6">
                <a:hueOff val="0"/>
                <a:satOff val="0"/>
                <a:lumOff val="0"/>
                <a:alphaOff val="0"/>
              </a:schemeClr>
            </a:effectRef>
            <a:fontRef idx="minor">
              <a:schemeClr val="lt1"/>
            </a:fontRef>
          </p:style>
          <p:txBody>
            <a:bodyPr/>
            <a:lstStyle/>
            <a:p>
              <a:endParaRPr lang="en-US"/>
            </a:p>
          </p:txBody>
        </p:sp>
        <p:sp>
          <p:nvSpPr>
            <p:cNvPr id="44" name="TextBox 43">
              <a:extLst>
                <a:ext uri="{FF2B5EF4-FFF2-40B4-BE49-F238E27FC236}">
                  <a16:creationId xmlns:a16="http://schemas.microsoft.com/office/drawing/2014/main" id="{CA653ECF-6ADA-DA52-A65D-BDDF0675460C}"/>
                </a:ext>
              </a:extLst>
            </p:cNvPr>
            <p:cNvSpPr txBox="1"/>
            <p:nvPr/>
          </p:nvSpPr>
          <p:spPr>
            <a:xfrm>
              <a:off x="4211651" y="1867693"/>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Invalid Domain </a:t>
              </a:r>
              <a:r>
                <a:rPr lang="en-US" sz="2600" dirty="0"/>
                <a:t>O</a:t>
              </a:r>
              <a:r>
                <a:rPr lang="en-US" sz="2600" kern="1200" dirty="0"/>
                <a:t>bject </a:t>
              </a:r>
              <a:r>
                <a:rPr lang="en-US" sz="2600" dirty="0"/>
                <a:t>S</a:t>
              </a:r>
              <a:r>
                <a:rPr lang="en-US" sz="2600" kern="1200" dirty="0"/>
                <a:t>tates</a:t>
              </a:r>
            </a:p>
          </p:txBody>
        </p:sp>
      </p:grpSp>
      <p:grpSp>
        <p:nvGrpSpPr>
          <p:cNvPr id="45" name="Group 44">
            <a:extLst>
              <a:ext uri="{FF2B5EF4-FFF2-40B4-BE49-F238E27FC236}">
                <a16:creationId xmlns:a16="http://schemas.microsoft.com/office/drawing/2014/main" id="{E867613E-9773-A17C-DBCE-EB7A41FD972B}"/>
              </a:ext>
            </a:extLst>
          </p:cNvPr>
          <p:cNvGrpSpPr/>
          <p:nvPr/>
        </p:nvGrpSpPr>
        <p:grpSpPr>
          <a:xfrm>
            <a:off x="7352572" y="4321010"/>
            <a:ext cx="2666973" cy="1600183"/>
            <a:chOff x="7145321" y="1867693"/>
            <a:chExt cx="2666973" cy="1600183"/>
          </a:xfrm>
        </p:grpSpPr>
        <p:sp>
          <p:nvSpPr>
            <p:cNvPr id="46" name="Rectangle 45">
              <a:extLst>
                <a:ext uri="{FF2B5EF4-FFF2-40B4-BE49-F238E27FC236}">
                  <a16:creationId xmlns:a16="http://schemas.microsoft.com/office/drawing/2014/main" id="{FC0B7971-E661-7755-335F-DD97EF00F94A}"/>
                </a:ext>
              </a:extLst>
            </p:cNvPr>
            <p:cNvSpPr/>
            <p:nvPr/>
          </p:nvSpPr>
          <p:spPr>
            <a:xfrm>
              <a:off x="7145321" y="1867693"/>
              <a:ext cx="2666973" cy="1600183"/>
            </a:xfrm>
            <a:prstGeom prst="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a:lstStyle/>
            <a:p>
              <a:endParaRPr lang="en-US"/>
            </a:p>
          </p:txBody>
        </p:sp>
        <p:sp>
          <p:nvSpPr>
            <p:cNvPr id="47" name="TextBox 46">
              <a:extLst>
                <a:ext uri="{FF2B5EF4-FFF2-40B4-BE49-F238E27FC236}">
                  <a16:creationId xmlns:a16="http://schemas.microsoft.com/office/drawing/2014/main" id="{4154451B-427B-9B72-BBAF-61BD87293E57}"/>
                </a:ext>
              </a:extLst>
            </p:cNvPr>
            <p:cNvSpPr txBox="1"/>
            <p:nvPr/>
          </p:nvSpPr>
          <p:spPr>
            <a:xfrm>
              <a:off x="7145321" y="1867693"/>
              <a:ext cx="2666973" cy="160018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a:t>Painful Unit Testing</a:t>
              </a:r>
            </a:p>
          </p:txBody>
        </p:sp>
      </p:grpSp>
    </p:spTree>
    <p:extLst>
      <p:ext uri="{BB962C8B-B14F-4D97-AF65-F5344CB8AC3E}">
        <p14:creationId xmlns:p14="http://schemas.microsoft.com/office/powerpoint/2010/main" val="652841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500"/>
                                        <p:tgtEl>
                                          <p:spTgt spid="3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500"/>
                                        <p:tgtEl>
                                          <p:spTgt spid="4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fade">
                                      <p:cBhvr>
                                        <p:cTn id="3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noFill/>
        </p:spPr>
        <p:txBody>
          <a:bodyPr anchor="ctr"/>
          <a:lstStyle/>
          <a:p>
            <a:r>
              <a:rPr lang="en-US" dirty="0"/>
              <a:t>Moving Away From Controllers</a:t>
            </a:r>
            <a:br>
              <a:rPr lang="en-US" dirty="0"/>
            </a:br>
            <a:r>
              <a:rPr lang="en-US" sz="1400" dirty="0">
                <a:hlinkClick r:id="rId3"/>
              </a:rPr>
              <a:t>MVC Controllers are Dinosaurs - Embrace API Endpoints | Blog (ardalis.com)</a:t>
            </a:r>
            <a:endParaRPr lang="en-US" sz="1400" dirty="0"/>
          </a:p>
        </p:txBody>
      </p:sp>
      <p:pic>
        <p:nvPicPr>
          <p:cNvPr id="2" name="Picture 1">
            <a:extLst>
              <a:ext uri="{FF2B5EF4-FFF2-40B4-BE49-F238E27FC236}">
                <a16:creationId xmlns:a16="http://schemas.microsoft.com/office/drawing/2014/main" id="{1D2CC3AB-185B-A422-A048-4EE612558E43}"/>
              </a:ext>
            </a:extLst>
          </p:cNvPr>
          <p:cNvPicPr>
            <a:picLocks noChangeAspect="1"/>
          </p:cNvPicPr>
          <p:nvPr/>
        </p:nvPicPr>
        <p:blipFill>
          <a:blip r:embed="rId4"/>
          <a:stretch>
            <a:fillRect/>
          </a:stretch>
        </p:blipFill>
        <p:spPr>
          <a:xfrm>
            <a:off x="3571524" y="168847"/>
            <a:ext cx="5822733" cy="2907777"/>
          </a:xfrm>
          <a:prstGeom prst="rect">
            <a:avLst/>
          </a:prstGeom>
        </p:spPr>
      </p:pic>
      <p:pic>
        <p:nvPicPr>
          <p:cNvPr id="6" name="Picture Placeholder 5">
            <a:extLst>
              <a:ext uri="{FF2B5EF4-FFF2-40B4-BE49-F238E27FC236}">
                <a16:creationId xmlns:a16="http://schemas.microsoft.com/office/drawing/2014/main" id="{BEE25D54-6287-6F41-8568-538104BB2F11}"/>
              </a:ext>
            </a:extLst>
          </p:cNvPr>
          <p:cNvPicPr>
            <a:picLocks noGrp="1" noChangeAspect="1"/>
          </p:cNvPicPr>
          <p:nvPr>
            <p:ph type="pic" sz="quarter" idx="13"/>
          </p:nvPr>
        </p:nvPicPr>
        <p:blipFill>
          <a:blip r:embed="rId4"/>
          <a:srcRect t="19024" b="19024"/>
          <a:stretch>
            <a:fillRect/>
          </a:stretch>
        </p:blipFill>
        <p:spPr>
          <a:xfrm>
            <a:off x="0" y="4763"/>
            <a:ext cx="12192000" cy="3771900"/>
          </a:xfrm>
          <a:prstGeom prst="rect">
            <a:avLst/>
          </a:prstGeom>
        </p:spPr>
      </p:pic>
    </p:spTree>
    <p:extLst>
      <p:ext uri="{BB962C8B-B14F-4D97-AF65-F5344CB8AC3E}">
        <p14:creationId xmlns:p14="http://schemas.microsoft.com/office/powerpoint/2010/main" val="2897370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Graphic 15" descr="Document with solid fill">
            <a:extLst>
              <a:ext uri="{FF2B5EF4-FFF2-40B4-BE49-F238E27FC236}">
                <a16:creationId xmlns:a16="http://schemas.microsoft.com/office/drawing/2014/main" id="{5655A303-3888-A11F-1294-A7F9D20015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64093" y="2159266"/>
            <a:ext cx="1185513" cy="1185513"/>
          </a:xfrm>
          <a:prstGeom prst="rect">
            <a:avLst/>
          </a:prstGeom>
        </p:spPr>
      </p:pic>
      <p:sp>
        <p:nvSpPr>
          <p:cNvPr id="17" name="TextBox 16">
            <a:extLst>
              <a:ext uri="{FF2B5EF4-FFF2-40B4-BE49-F238E27FC236}">
                <a16:creationId xmlns:a16="http://schemas.microsoft.com/office/drawing/2014/main" id="{4B78EF1B-A445-B3E1-1CEA-C7F75B988AD7}"/>
              </a:ext>
            </a:extLst>
          </p:cNvPr>
          <p:cNvSpPr txBox="1"/>
          <p:nvPr/>
        </p:nvSpPr>
        <p:spPr>
          <a:xfrm>
            <a:off x="1041935" y="3510913"/>
            <a:ext cx="2829827" cy="369332"/>
          </a:xfrm>
          <a:prstGeom prst="rect">
            <a:avLst/>
          </a:prstGeom>
          <a:noFill/>
        </p:spPr>
        <p:txBody>
          <a:bodyPr wrap="square" rtlCol="0">
            <a:spAutoFit/>
          </a:bodyPr>
          <a:lstStyle/>
          <a:p>
            <a:pPr algn="ctr"/>
            <a:r>
              <a:rPr lang="en-US" dirty="0"/>
              <a:t>“One Endpoint One File”</a:t>
            </a:r>
          </a:p>
        </p:txBody>
      </p:sp>
      <p:sp>
        <p:nvSpPr>
          <p:cNvPr id="18" name="TextBox 17">
            <a:extLst>
              <a:ext uri="{FF2B5EF4-FFF2-40B4-BE49-F238E27FC236}">
                <a16:creationId xmlns:a16="http://schemas.microsoft.com/office/drawing/2014/main" id="{2E5B6C96-7237-2A3A-A06F-BB0EB034F8CA}"/>
              </a:ext>
            </a:extLst>
          </p:cNvPr>
          <p:cNvSpPr txBox="1"/>
          <p:nvPr/>
        </p:nvSpPr>
        <p:spPr>
          <a:xfrm>
            <a:off x="4366661" y="3543187"/>
            <a:ext cx="3076876" cy="646331"/>
          </a:xfrm>
          <a:prstGeom prst="rect">
            <a:avLst/>
          </a:prstGeom>
          <a:noFill/>
        </p:spPr>
        <p:txBody>
          <a:bodyPr wrap="square" rtlCol="0">
            <a:spAutoFit/>
          </a:bodyPr>
          <a:lstStyle/>
          <a:p>
            <a:pPr algn="ctr"/>
            <a:r>
              <a:rPr lang="en-US" dirty="0"/>
              <a:t>Fits Nicely with Vertical Slice Architecture</a:t>
            </a:r>
          </a:p>
        </p:txBody>
      </p:sp>
      <p:pic>
        <p:nvPicPr>
          <p:cNvPr id="2050" name="Picture 2">
            <a:extLst>
              <a:ext uri="{FF2B5EF4-FFF2-40B4-BE49-F238E27FC236}">
                <a16:creationId xmlns:a16="http://schemas.microsoft.com/office/drawing/2014/main" id="{661E86BB-09D4-1EA8-2A7C-D70D41E7DB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97652" y="2141709"/>
            <a:ext cx="1945909" cy="1269362"/>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descr="Smaller arrows pointing towards a bigger arrow">
            <a:extLst>
              <a:ext uri="{FF2B5EF4-FFF2-40B4-BE49-F238E27FC236}">
                <a16:creationId xmlns:a16="http://schemas.microsoft.com/office/drawing/2014/main" id="{FC3913F3-F141-9B76-609D-8C535268471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537207" y="2159266"/>
            <a:ext cx="1790700" cy="1193800"/>
          </a:xfrm>
          <a:prstGeom prst="rect">
            <a:avLst/>
          </a:prstGeom>
        </p:spPr>
      </p:pic>
      <p:sp>
        <p:nvSpPr>
          <p:cNvPr id="22" name="TextBox 21">
            <a:extLst>
              <a:ext uri="{FF2B5EF4-FFF2-40B4-BE49-F238E27FC236}">
                <a16:creationId xmlns:a16="http://schemas.microsoft.com/office/drawing/2014/main" id="{66FBF5A6-7D67-C0FC-2B14-B22D015984A6}"/>
              </a:ext>
            </a:extLst>
          </p:cNvPr>
          <p:cNvSpPr txBox="1"/>
          <p:nvPr/>
        </p:nvSpPr>
        <p:spPr>
          <a:xfrm>
            <a:off x="7894119" y="3557079"/>
            <a:ext cx="3076876" cy="646331"/>
          </a:xfrm>
          <a:prstGeom prst="rect">
            <a:avLst/>
          </a:prstGeom>
          <a:noFill/>
        </p:spPr>
        <p:txBody>
          <a:bodyPr wrap="square" rtlCol="0">
            <a:spAutoFit/>
          </a:bodyPr>
          <a:lstStyle/>
          <a:p>
            <a:pPr algn="ctr"/>
            <a:r>
              <a:rPr lang="en-US" dirty="0"/>
              <a:t>REPR Pattern</a:t>
            </a:r>
          </a:p>
          <a:p>
            <a:pPr algn="ctr"/>
            <a:r>
              <a:rPr lang="en-US" dirty="0"/>
              <a:t>(Request-Endpoint-Response)</a:t>
            </a:r>
          </a:p>
        </p:txBody>
      </p:sp>
    </p:spTree>
    <p:extLst>
      <p:ext uri="{BB962C8B-B14F-4D97-AF65-F5344CB8AC3E}">
        <p14:creationId xmlns:p14="http://schemas.microsoft.com/office/powerpoint/2010/main" val="1839748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nodeType="withEffect">
                                  <p:stCondLst>
                                    <p:cond delay="0"/>
                                  </p:stCondLst>
                                  <p:childTnLst>
                                    <p:set>
                                      <p:cBhvr>
                                        <p:cTn id="17" dur="1" fill="hold">
                                          <p:stCondLst>
                                            <p:cond delay="0"/>
                                          </p:stCondLst>
                                        </p:cTn>
                                        <p:tgtEl>
                                          <p:spTgt spid="2050"/>
                                        </p:tgtEl>
                                        <p:attrNameLst>
                                          <p:attrName>style.visibility</p:attrName>
                                        </p:attrNameLst>
                                      </p:cBhvr>
                                      <p:to>
                                        <p:strVal val="visible"/>
                                      </p:to>
                                    </p:set>
                                    <p:animEffect transition="in" filter="fade">
                                      <p:cBhvr>
                                        <p:cTn id="18" dur="500"/>
                                        <p:tgtEl>
                                          <p:spTgt spid="205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7" descr="Data Points Digital background">
            <a:extLst>
              <a:ext uri="{FF2B5EF4-FFF2-40B4-BE49-F238E27FC236}">
                <a16:creationId xmlns:a16="http://schemas.microsoft.com/office/drawing/2014/main" id="{1358CD3B-43A8-5BF7-2E60-B0563F068D11}"/>
              </a:ext>
            </a:extLst>
          </p:cNvPr>
          <p:cNvPicPr>
            <a:picLocks noGrp="1" noChangeAspect="1"/>
          </p:cNvPicPr>
          <p:nvPr>
            <p:ph type="pic" sz="quarter" idx="13"/>
          </p:nvPr>
        </p:nvPicPr>
        <p:blipFill>
          <a:blip r:embed="rId3">
            <a:alphaModFix amt="45000"/>
            <a:extLst>
              <a:ext uri="{28A0092B-C50C-407E-A947-70E740481C1C}">
                <a14:useLocalDpi xmlns:a14="http://schemas.microsoft.com/office/drawing/2010/main" val="0"/>
              </a:ext>
            </a:extLst>
          </a:blip>
          <a:srcRect/>
          <a:stretch/>
        </p:blipFill>
        <p:spPr/>
      </p:pic>
      <p:sp>
        <p:nvSpPr>
          <p:cNvPr id="7" name="Title 6">
            <a:extLst>
              <a:ext uri="{FF2B5EF4-FFF2-40B4-BE49-F238E27FC236}">
                <a16:creationId xmlns:a16="http://schemas.microsoft.com/office/drawing/2014/main" id="{8A84D4AF-8D29-5A55-F3F8-1E928E3B08FF}"/>
              </a:ext>
            </a:extLst>
          </p:cNvPr>
          <p:cNvSpPr>
            <a:spLocks noGrp="1"/>
          </p:cNvSpPr>
          <p:nvPr>
            <p:ph type="ctrTitle"/>
          </p:nvPr>
        </p:nvSpPr>
        <p:spPr/>
        <p:txBody>
          <a:bodyPr/>
          <a:lstStyle/>
          <a:p>
            <a:r>
              <a:rPr lang="en-US" dirty="0"/>
              <a:t>Demo</a:t>
            </a:r>
          </a:p>
        </p:txBody>
      </p:sp>
    </p:spTree>
    <p:extLst>
      <p:ext uri="{BB962C8B-B14F-4D97-AF65-F5344CB8AC3E}">
        <p14:creationId xmlns:p14="http://schemas.microsoft.com/office/powerpoint/2010/main" val="2855514139"/>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F342EE1-43E5-4AFB-895D-B61B9656DC14}">
  <ds:schemaRefs>
    <ds:schemaRef ds:uri="http://schemas.microsoft.com/office/2006/documentManagement/types"/>
    <ds:schemaRef ds:uri="http://schemas.microsoft.com/sharepoint/v3"/>
    <ds:schemaRef ds:uri="http://purl.org/dc/dcmitype/"/>
    <ds:schemaRef ds:uri="http://purl.org/dc/elements/1.1/"/>
    <ds:schemaRef ds:uri="http://purl.org/dc/terms/"/>
    <ds:schemaRef ds:uri="http://schemas.microsoft.com/office/infopath/2007/PartnerControls"/>
    <ds:schemaRef ds:uri="http://schemas.microsoft.com/office/2006/metadata/properties"/>
    <ds:schemaRef ds:uri="http://www.w3.org/XML/1998/namespace"/>
    <ds:schemaRef ds:uri="http://schemas.openxmlformats.org/package/2006/metadata/core-properties"/>
    <ds:schemaRef ds:uri="230e9df3-be65-4c73-a93b-d1236ebd677e"/>
    <ds:schemaRef ds:uri="16c05727-aa75-4e4a-9b5f-8a80a1165891"/>
    <ds:schemaRef ds:uri="71af3243-3dd4-4a8d-8c0d-dd76da1f02a5"/>
  </ds:schemaRefs>
</ds:datastoreItem>
</file>

<file path=customXml/itemProps2.xml><?xml version="1.0" encoding="utf-8"?>
<ds:datastoreItem xmlns:ds="http://schemas.openxmlformats.org/officeDocument/2006/customXml" ds:itemID="{797783A8-901D-4F73-81D7-AA6841BEB3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F49CD38-5B57-4682-9FCE-B9174068D0A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{C27BCD9C-1AC3-4838-B963-37CEEB1BC1E4}tf33713516_win32</Template>
  <TotalTime>1344</TotalTime>
  <Words>699</Words>
  <Application>Microsoft Office PowerPoint</Application>
  <PresentationFormat>Widescreen</PresentationFormat>
  <Paragraphs>84</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Gill Sans MT</vt:lpstr>
      <vt:lpstr>Walbaum Display</vt:lpstr>
      <vt:lpstr>3DFloatVTI</vt:lpstr>
      <vt:lpstr>Project Structure and Organization</vt:lpstr>
      <vt:lpstr>Goals</vt:lpstr>
      <vt:lpstr>Agenda/Topics Covered</vt:lpstr>
      <vt:lpstr>Demo</vt:lpstr>
      <vt:lpstr>Clean Architecture</vt:lpstr>
      <vt:lpstr>Problems with this</vt:lpstr>
      <vt:lpstr>Moving Away From Controllers MVC Controllers are Dinosaurs - Embrace API Endpoints | Blog (ardalis.com)</vt:lpstr>
      <vt:lpstr>PowerPoint Presentation</vt:lpstr>
      <vt:lpstr>Demo</vt:lpstr>
      <vt:lpstr>PowerPoint Presentation</vt:lpstr>
      <vt:lpstr>Domain Driven Design</vt:lpstr>
      <vt:lpstr>Demo</vt:lpstr>
      <vt:lpstr>Benefits</vt:lpstr>
      <vt:lpstr>A Note On CQRS &amp; Event Sourcing</vt:lpstr>
      <vt:lpstr>That’s it!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Jacob Reynolds</dc:creator>
  <cp:lastModifiedBy>Jacob Reynolds</cp:lastModifiedBy>
  <cp:revision>18</cp:revision>
  <dcterms:created xsi:type="dcterms:W3CDTF">2024-09-20T15:46:19Z</dcterms:created>
  <dcterms:modified xsi:type="dcterms:W3CDTF">2024-09-21T16:00:03Z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